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7"/>
  </p:notesMasterIdLst>
  <p:sldIdLst>
    <p:sldId id="275" r:id="rId2"/>
    <p:sldId id="280" r:id="rId3"/>
    <p:sldId id="274" r:id="rId4"/>
    <p:sldId id="273" r:id="rId5"/>
    <p:sldId id="295" r:id="rId6"/>
    <p:sldId id="284" r:id="rId7"/>
    <p:sldId id="305" r:id="rId8"/>
    <p:sldId id="306" r:id="rId9"/>
    <p:sldId id="316" r:id="rId10"/>
    <p:sldId id="314" r:id="rId11"/>
    <p:sldId id="308" r:id="rId12"/>
    <p:sldId id="303" r:id="rId13"/>
    <p:sldId id="317" r:id="rId14"/>
    <p:sldId id="310" r:id="rId15"/>
    <p:sldId id="313" r:id="rId16"/>
    <p:sldId id="283" r:id="rId17"/>
    <p:sldId id="276" r:id="rId18"/>
    <p:sldId id="312" r:id="rId19"/>
    <p:sldId id="277" r:id="rId20"/>
    <p:sldId id="315" r:id="rId21"/>
    <p:sldId id="278" r:id="rId22"/>
    <p:sldId id="279" r:id="rId23"/>
    <p:sldId id="281" r:id="rId24"/>
    <p:sldId id="287" r:id="rId25"/>
    <p:sldId id="294" r:id="rId26"/>
  </p:sldIdLst>
  <p:sldSz cx="12192000" cy="6858000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RU-NAS\Bureautique\AFFAIRES%20FINANCIERES\BUDGETS\BUDGET%20COMMUNE\BUDGET%202023\PROJETS%20BUDGET\Version%2011%20-%20PROJET%20BUDGETS%202023%20-%20INV%20&amp;%20FON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rgbClr val="FF0000"/>
                </a:solidFill>
              </a:rPr>
              <a:t>Recettes</a:t>
            </a:r>
            <a:r>
              <a:rPr lang="en-GB" b="1" baseline="0">
                <a:solidFill>
                  <a:srgbClr val="FF0000"/>
                </a:solidFill>
              </a:rPr>
              <a:t> Previsionnelles de Fonctionnement 2023</a:t>
            </a:r>
            <a:endParaRPr lang="en-GB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7512748144975627E-2"/>
          <c:y val="3.3808763524337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CE-45AE-86DE-E59A17D9E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CE-45AE-86DE-E59A17D9E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CE-45AE-86DE-E59A17D9E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CE-45AE-86DE-E59A17D9EB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CE-45AE-86DE-E59A17D9EB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CE-45AE-86DE-E59A17D9EB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5CE-45AE-86DE-E59A17D9EB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5CE-45AE-86DE-E59A17D9EB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'Previ. Fonctionnement - Graphes'!$B$27:$B$34</c:f>
              <c:strCache>
                <c:ptCount val="8"/>
                <c:pt idx="0">
                  <c:v>Atténuations de charges</c:v>
                </c:pt>
                <c:pt idx="1">
                  <c:v>Produits des services, domaine et ventes diverses</c:v>
                </c:pt>
                <c:pt idx="2">
                  <c:v>Impôts et taxes</c:v>
                </c:pt>
                <c:pt idx="3">
                  <c:v>Dotations, subventions et participations</c:v>
                </c:pt>
                <c:pt idx="4">
                  <c:v>Autres produits de gestion courante</c:v>
                </c:pt>
                <c:pt idx="5">
                  <c:v>Produits exceptionnels</c:v>
                </c:pt>
                <c:pt idx="6">
                  <c:v>Excédent de fonctionnement reporté</c:v>
                </c:pt>
                <c:pt idx="7">
                  <c:v>Opérations d’ordre de transfert entre sections</c:v>
                </c:pt>
              </c:strCache>
            </c:strRef>
          </c:cat>
          <c:val>
            <c:numRef>
              <c:f>'Previ. Fonctionnement - Graphes'!$C$27:$C$34</c:f>
              <c:numCache>
                <c:formatCode>#,##0.00</c:formatCode>
                <c:ptCount val="8"/>
                <c:pt idx="0">
                  <c:v>0</c:v>
                </c:pt>
                <c:pt idx="1">
                  <c:v>104650</c:v>
                </c:pt>
                <c:pt idx="2">
                  <c:v>973977</c:v>
                </c:pt>
                <c:pt idx="3">
                  <c:v>118950</c:v>
                </c:pt>
                <c:pt idx="4">
                  <c:v>175000</c:v>
                </c:pt>
                <c:pt idx="5">
                  <c:v>0</c:v>
                </c:pt>
                <c:pt idx="6">
                  <c:v>496607.32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CE-45AE-86DE-E59A17D9EB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48776434326464"/>
          <c:y val="1.7355608960387171E-2"/>
          <c:w val="0.30635463454097528"/>
          <c:h val="0.9656687979054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10004"/>
          </a:xfrm>
          <a:prstGeom prst="rect">
            <a:avLst/>
          </a:prstGeom>
        </p:spPr>
        <p:txBody>
          <a:bodyPr vert="horz" lIns="94028" tIns="47014" rIns="94028" bIns="470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84427" y="0"/>
            <a:ext cx="3048159" cy="510004"/>
          </a:xfrm>
          <a:prstGeom prst="rect">
            <a:avLst/>
          </a:prstGeom>
        </p:spPr>
        <p:txBody>
          <a:bodyPr vert="horz" lIns="94028" tIns="47014" rIns="94028" bIns="47014" rtlCol="0"/>
          <a:lstStyle>
            <a:lvl1pPr algn="r">
              <a:defRPr sz="1200"/>
            </a:lvl1pPr>
          </a:lstStyle>
          <a:p>
            <a:fld id="{9688D1EF-A4AB-4BBF-A07E-FCBED6B05F0A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71588"/>
            <a:ext cx="6097587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8" tIns="47014" rIns="94028" bIns="4701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3422" y="4891792"/>
            <a:ext cx="5627370" cy="4002376"/>
          </a:xfrm>
          <a:prstGeom prst="rect">
            <a:avLst/>
          </a:prstGeom>
        </p:spPr>
        <p:txBody>
          <a:bodyPr vert="horz" lIns="94028" tIns="47014" rIns="94028" bIns="4701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54762"/>
            <a:ext cx="3048159" cy="510003"/>
          </a:xfrm>
          <a:prstGeom prst="rect">
            <a:avLst/>
          </a:prstGeom>
        </p:spPr>
        <p:txBody>
          <a:bodyPr vert="horz" lIns="94028" tIns="47014" rIns="94028" bIns="470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84427" y="9654762"/>
            <a:ext cx="3048159" cy="510003"/>
          </a:xfrm>
          <a:prstGeom prst="rect">
            <a:avLst/>
          </a:prstGeom>
        </p:spPr>
        <p:txBody>
          <a:bodyPr vert="horz" lIns="94028" tIns="47014" rIns="94028" bIns="47014" rtlCol="0" anchor="b"/>
          <a:lstStyle>
            <a:lvl1pPr algn="r">
              <a:defRPr sz="1200"/>
            </a:lvl1pPr>
          </a:lstStyle>
          <a:p>
            <a:fld id="{9C0EBD0E-6F43-49EE-B76F-89A871A2E2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7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08F-7C25-41B1-944D-F8AA028E9900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40B7-950F-4C5E-9E88-C047750B1645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56FF-87C2-435B-AFE8-3B10A709D227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33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0A66-2A14-4782-8541-33646CBA2B13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14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818-7A2D-4DD4-945E-D60C2ACB4EB2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00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BCFB-2D2B-448B-B4A6-D51F85BD5C7E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91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59AF-A518-4B4F-9C83-D445CE0EBC2F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50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8CAC-AD8E-41F3-A1C6-D74AD8376EB4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68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06F-07C3-4F41-9140-7DF54531DCDD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C589-E83A-4F93-8776-2DB34CAB8377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7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C771-120A-4AB8-935C-D2206FC63A15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DB82-CF90-4222-A597-7DD667C6439B}" type="datetime1">
              <a:rPr lang="fr-FR" smtClean="0"/>
              <a:t>04/04/2023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6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D370-ADAA-4798-A509-6876C46D80C8}" type="datetime1">
              <a:rPr lang="fr-FR" smtClean="0"/>
              <a:t>04/04/2023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3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697E-F1D3-47C1-A40B-DE138FB05C12}" type="datetime1">
              <a:rPr lang="fr-FR" smtClean="0"/>
              <a:t>04/04/2023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9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3C26-137B-4AD0-A202-E71FBFF78BA4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5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D5BC-466D-4FCD-B3EC-63573EA353A6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61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D10F-C0CB-4F46-9B32-E92C7B80E8FA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budget 2022 - Commune de Rully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6960CD-5F74-4EF5-BF77-2732CB6B9F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A7CAA-76AB-4730-B67E-F9F8A4DC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0959" y="4619202"/>
            <a:ext cx="8131550" cy="1126283"/>
          </a:xfrm>
        </p:spPr>
        <p:txBody>
          <a:bodyPr>
            <a:normAutofit/>
          </a:bodyPr>
          <a:lstStyle/>
          <a:p>
            <a:r>
              <a:rPr lang="fr-FR" b="1" dirty="0"/>
              <a:t>Commune de Rully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A7EA9-D437-4994-865D-C5E2F40B1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0959" y="3018195"/>
            <a:ext cx="9093522" cy="1486046"/>
          </a:xfrm>
        </p:spPr>
        <p:txBody>
          <a:bodyPr>
            <a:normAutofit/>
          </a:bodyPr>
          <a:lstStyle/>
          <a:p>
            <a:r>
              <a:rPr lang="fr-FR" sz="4400" b="1" u="sng" dirty="0"/>
              <a:t>COMPTES ADMINISTRATIFS 2022</a:t>
            </a:r>
            <a:br>
              <a:rPr lang="fr-FR" sz="4400" b="1" u="sng" dirty="0"/>
            </a:br>
            <a:r>
              <a:rPr lang="fr-FR" sz="4400" b="1" u="sng" dirty="0"/>
              <a:t>BUDGETS PRIMITIFS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3E048-F946-4223-9E86-43352648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fr-FR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fr-FR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39C72-CCEF-4EBF-B834-0909188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2558" y="6135708"/>
            <a:ext cx="68361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budget 2023 -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C9957-5D5B-4828-B6D9-C090CCD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7C43EA-3ACE-45F2-92B5-3A9DDDA15568}" type="datetime1">
              <a:rPr lang="fr-FR" smtClean="0"/>
              <a:t>04/04/2023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77938D-F0E5-44B2-B144-C5FF7B02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33" y="1289198"/>
            <a:ext cx="1052201" cy="14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712CEE-CA7B-3974-6C97-B7C519FA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06F-07C3-4F41-9140-7DF54531DCDD}" type="datetime1">
              <a:rPr lang="fr-FR" smtClean="0"/>
              <a:t>04/04/2023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E125A-AC4E-B280-935D-2F2E138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265E41-B101-E614-3CBD-B1504A20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14" y="0"/>
            <a:ext cx="517385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E096E-1875-8E25-E339-B3F0C4D30FE2}"/>
              </a:ext>
            </a:extLst>
          </p:cNvPr>
          <p:cNvSpPr/>
          <p:nvPr/>
        </p:nvSpPr>
        <p:spPr>
          <a:xfrm>
            <a:off x="5252790" y="6500832"/>
            <a:ext cx="843210" cy="2731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66ABE-E610-733B-B897-BC01D1137F00}"/>
              </a:ext>
            </a:extLst>
          </p:cNvPr>
          <p:cNvSpPr txBox="1"/>
          <p:nvPr/>
        </p:nvSpPr>
        <p:spPr>
          <a:xfrm>
            <a:off x="8045654" y="410336"/>
            <a:ext cx="3446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Dont </a:t>
            </a:r>
            <a:r>
              <a:rPr lang="fr-FR" b="1" dirty="0">
                <a:solidFill>
                  <a:srgbClr val="FF0000"/>
                </a:solidFill>
              </a:rPr>
              <a:t>510 000€ environs de subventions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180 000€ Région (Salle des fêtes notamment)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40 000€ du Département (salle des fêtes et RGS)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200 000€ DETR (salle des fêtes et RGS)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85 000€ du Grand Chalon (fond de relance pour investissement divers)</a:t>
            </a:r>
          </a:p>
          <a:p>
            <a:endParaRPr lang="fr-FR" dirty="0"/>
          </a:p>
          <a:p>
            <a:r>
              <a:rPr lang="fr-FR" dirty="0"/>
              <a:t>+ </a:t>
            </a:r>
            <a:r>
              <a:rPr lang="fr-FR" b="1" dirty="0">
                <a:solidFill>
                  <a:srgbClr val="FF0000"/>
                </a:solidFill>
              </a:rPr>
              <a:t>525 000€ de financement du déficit d’investissement 2021 </a:t>
            </a:r>
          </a:p>
          <a:p>
            <a:r>
              <a:rPr lang="fr-FR" dirty="0"/>
              <a:t>+ </a:t>
            </a:r>
            <a:r>
              <a:rPr lang="fr-FR" b="1" dirty="0">
                <a:solidFill>
                  <a:srgbClr val="FF0000"/>
                </a:solidFill>
              </a:rPr>
              <a:t>80 000€ de FCTVA</a:t>
            </a:r>
          </a:p>
          <a:p>
            <a:r>
              <a:rPr lang="fr-FR" dirty="0"/>
              <a:t>+ </a:t>
            </a:r>
            <a:r>
              <a:rPr lang="fr-FR" b="1" dirty="0">
                <a:solidFill>
                  <a:srgbClr val="FF0000"/>
                </a:solidFill>
              </a:rPr>
              <a:t>20 000€ de taxe locale d’équipement</a:t>
            </a:r>
          </a:p>
          <a:p>
            <a:r>
              <a:rPr lang="fr-FR" dirty="0"/>
              <a:t>+ </a:t>
            </a:r>
            <a:r>
              <a:rPr lang="fr-FR" b="1" dirty="0">
                <a:solidFill>
                  <a:srgbClr val="FF0000"/>
                </a:solidFill>
              </a:rPr>
              <a:t>240 000€ d’emprunt</a:t>
            </a:r>
          </a:p>
          <a:p>
            <a:r>
              <a:rPr lang="fr-FR" dirty="0"/>
              <a:t>+ </a:t>
            </a:r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280 000€ d’écritures d’ordre (régul comptable)</a:t>
            </a:r>
          </a:p>
        </p:txBody>
      </p:sp>
    </p:spTree>
    <p:extLst>
      <p:ext uri="{BB962C8B-B14F-4D97-AF65-F5344CB8AC3E}">
        <p14:creationId xmlns:p14="http://schemas.microsoft.com/office/powerpoint/2010/main" val="14583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08AA33-F9FC-4F5A-B103-D76BC763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7D95-8B5B-413B-862D-8B86E808B42F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A6946-77ED-45F6-B332-150BDD98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A99214-A61A-49C9-BFD7-ADB2EB10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11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AC5818-A5AB-6F73-BB01-0A746091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30" y="115596"/>
            <a:ext cx="5159829" cy="60105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79A46E-14F5-44CF-ABCA-079F997D6808}"/>
              </a:ext>
            </a:extLst>
          </p:cNvPr>
          <p:cNvSpPr/>
          <p:nvPr/>
        </p:nvSpPr>
        <p:spPr>
          <a:xfrm>
            <a:off x="5924586" y="5873758"/>
            <a:ext cx="1345672" cy="3651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07FFB734-0FE9-7861-18B3-487CD0247847}"/>
              </a:ext>
            </a:extLst>
          </p:cNvPr>
          <p:cNvSpPr/>
          <p:nvPr/>
        </p:nvSpPr>
        <p:spPr>
          <a:xfrm>
            <a:off x="7464487" y="363892"/>
            <a:ext cx="438539" cy="223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95175ED7-7107-1CE0-B4A6-F83E6F495F40}"/>
              </a:ext>
            </a:extLst>
          </p:cNvPr>
          <p:cNvSpPr/>
          <p:nvPr/>
        </p:nvSpPr>
        <p:spPr>
          <a:xfrm>
            <a:off x="7476927" y="609602"/>
            <a:ext cx="438539" cy="223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57A171-A8F4-2C41-50DC-70C78F7917A6}"/>
              </a:ext>
            </a:extLst>
          </p:cNvPr>
          <p:cNvSpPr txBox="1"/>
          <p:nvPr/>
        </p:nvSpPr>
        <p:spPr>
          <a:xfrm>
            <a:off x="8117630" y="264660"/>
            <a:ext cx="33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Salle des fêtes / 2</a:t>
            </a:r>
            <a:r>
              <a:rPr lang="fr-FR" baseline="30000" dirty="0"/>
              <a:t>ème</a:t>
            </a:r>
            <a:r>
              <a:rPr lang="fr-FR" dirty="0"/>
              <a:t> partie: 506 722,77€</a:t>
            </a: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1BEC0D36-5E1A-764F-87EE-5228244173B8}"/>
              </a:ext>
            </a:extLst>
          </p:cNvPr>
          <p:cNvSpPr/>
          <p:nvPr/>
        </p:nvSpPr>
        <p:spPr>
          <a:xfrm>
            <a:off x="7511144" y="821428"/>
            <a:ext cx="438539" cy="22393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B7D97DCE-86DC-A173-7B22-CC17793E7DF4}"/>
              </a:ext>
            </a:extLst>
          </p:cNvPr>
          <p:cNvSpPr/>
          <p:nvPr/>
        </p:nvSpPr>
        <p:spPr>
          <a:xfrm>
            <a:off x="7504920" y="1045362"/>
            <a:ext cx="438539" cy="22393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55464C51-9AD0-E302-4719-C69ED37EDEE1}"/>
              </a:ext>
            </a:extLst>
          </p:cNvPr>
          <p:cNvSpPr/>
          <p:nvPr/>
        </p:nvSpPr>
        <p:spPr>
          <a:xfrm>
            <a:off x="7511144" y="1269629"/>
            <a:ext cx="438539" cy="22393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954F6A-CE78-8F48-A15E-2A4458F34DBC}"/>
              </a:ext>
            </a:extLst>
          </p:cNvPr>
          <p:cNvSpPr txBox="1"/>
          <p:nvPr/>
        </p:nvSpPr>
        <p:spPr>
          <a:xfrm>
            <a:off x="8145623" y="847232"/>
            <a:ext cx="33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Restaurant scolaire : 272 634,93€</a:t>
            </a:r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9589E10B-C954-6A78-DF67-00A501843F29}"/>
              </a:ext>
            </a:extLst>
          </p:cNvPr>
          <p:cNvSpPr/>
          <p:nvPr/>
        </p:nvSpPr>
        <p:spPr>
          <a:xfrm>
            <a:off x="7477217" y="2345760"/>
            <a:ext cx="438539" cy="22393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E51F3A-C6EA-57D1-609F-327FCF466C9D}"/>
              </a:ext>
            </a:extLst>
          </p:cNvPr>
          <p:cNvSpPr txBox="1"/>
          <p:nvPr/>
        </p:nvSpPr>
        <p:spPr>
          <a:xfrm>
            <a:off x="8145624" y="2134561"/>
            <a:ext cx="33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Résidence seniors / achat terrain : 92 340,00€</a:t>
            </a:r>
          </a:p>
        </p:txBody>
      </p:sp>
    </p:spTree>
    <p:extLst>
      <p:ext uri="{BB962C8B-B14F-4D97-AF65-F5344CB8AC3E}">
        <p14:creationId xmlns:p14="http://schemas.microsoft.com/office/powerpoint/2010/main" val="4626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10C54DA6-DA13-9402-061F-B05B8112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18" y="1016346"/>
            <a:ext cx="6716307" cy="17869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861F54-0502-D8AD-AA03-CE0D4CFB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54" y="3571479"/>
            <a:ext cx="5565734" cy="29133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9FC11A-FF11-635C-6C54-14E81699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5" r="4099"/>
          <a:stretch/>
        </p:blipFill>
        <p:spPr>
          <a:xfrm>
            <a:off x="102975" y="618445"/>
            <a:ext cx="5159669" cy="346280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EE785-E630-43FE-BE3A-07251206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413" y="6316704"/>
            <a:ext cx="1146283" cy="370396"/>
          </a:xfrm>
        </p:spPr>
        <p:txBody>
          <a:bodyPr/>
          <a:lstStyle/>
          <a:p>
            <a:fld id="{095C8838-4D99-4CD1-A81C-75DDAE890153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DB02D-6010-469C-95CA-0F1CA485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8355" y="6422682"/>
            <a:ext cx="7619999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C158B-BC25-4B55-BE97-32B84103DE49}"/>
              </a:ext>
            </a:extLst>
          </p:cNvPr>
          <p:cNvSpPr/>
          <p:nvPr/>
        </p:nvSpPr>
        <p:spPr>
          <a:xfrm>
            <a:off x="11027536" y="2246632"/>
            <a:ext cx="1023891" cy="1895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EBE1E5-2CF1-4951-9F03-126594701C5A}"/>
              </a:ext>
            </a:extLst>
          </p:cNvPr>
          <p:cNvSpPr/>
          <p:nvPr/>
        </p:nvSpPr>
        <p:spPr>
          <a:xfrm>
            <a:off x="11027537" y="1729904"/>
            <a:ext cx="1023891" cy="22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073FE6-3032-4EFB-BEDB-2C0CE643C9DE}"/>
              </a:ext>
            </a:extLst>
          </p:cNvPr>
          <p:cNvSpPr/>
          <p:nvPr/>
        </p:nvSpPr>
        <p:spPr>
          <a:xfrm>
            <a:off x="8877188" y="2246632"/>
            <a:ext cx="1023891" cy="1895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3254E6-98EA-4FE6-BB1B-C4F71F9F86C3}"/>
              </a:ext>
            </a:extLst>
          </p:cNvPr>
          <p:cNvSpPr/>
          <p:nvPr/>
        </p:nvSpPr>
        <p:spPr>
          <a:xfrm>
            <a:off x="8858524" y="1756562"/>
            <a:ext cx="1023891" cy="1895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9F8A7E-C571-44C0-8CED-7B229567EAE6}"/>
              </a:ext>
            </a:extLst>
          </p:cNvPr>
          <p:cNvSpPr/>
          <p:nvPr/>
        </p:nvSpPr>
        <p:spPr>
          <a:xfrm>
            <a:off x="2771051" y="1066800"/>
            <a:ext cx="1023891" cy="2274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848F0E-8A13-49BA-9CC3-C2B7ABDF930A}"/>
              </a:ext>
            </a:extLst>
          </p:cNvPr>
          <p:cNvSpPr/>
          <p:nvPr/>
        </p:nvSpPr>
        <p:spPr>
          <a:xfrm>
            <a:off x="4192030" y="1066801"/>
            <a:ext cx="1023891" cy="22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6CF497-BFD9-4DCE-9B32-BEE4A31704DB}"/>
              </a:ext>
            </a:extLst>
          </p:cNvPr>
          <p:cNvSpPr/>
          <p:nvPr/>
        </p:nvSpPr>
        <p:spPr>
          <a:xfrm>
            <a:off x="2771051" y="1294248"/>
            <a:ext cx="1023891" cy="1895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8287F0-7314-48E1-A534-46B22E97CC3C}"/>
              </a:ext>
            </a:extLst>
          </p:cNvPr>
          <p:cNvSpPr/>
          <p:nvPr/>
        </p:nvSpPr>
        <p:spPr>
          <a:xfrm>
            <a:off x="4192030" y="1294248"/>
            <a:ext cx="1023891" cy="1895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FD654B0-4DF6-4DDD-A6A8-71FED17C2215}"/>
              </a:ext>
            </a:extLst>
          </p:cNvPr>
          <p:cNvSpPr/>
          <p:nvPr/>
        </p:nvSpPr>
        <p:spPr>
          <a:xfrm>
            <a:off x="3143820" y="1851358"/>
            <a:ext cx="651122" cy="21198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087595D-7893-4147-9C9F-8E165B143A30}"/>
              </a:ext>
            </a:extLst>
          </p:cNvPr>
          <p:cNvSpPr/>
          <p:nvPr/>
        </p:nvSpPr>
        <p:spPr>
          <a:xfrm>
            <a:off x="4616164" y="1639369"/>
            <a:ext cx="651122" cy="211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337F6BF-827C-4A18-910F-268A8C005F52}"/>
              </a:ext>
            </a:extLst>
          </p:cNvPr>
          <p:cNvCxnSpPr>
            <a:cxnSpLocks/>
          </p:cNvCxnSpPr>
          <p:nvPr/>
        </p:nvCxnSpPr>
        <p:spPr>
          <a:xfrm>
            <a:off x="5288691" y="1253067"/>
            <a:ext cx="4081643" cy="42976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89D90B78-ADC6-44E9-B07D-FD52C90FF0F8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327118" y="1785217"/>
            <a:ext cx="4024553" cy="37319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27E2481-219B-43F9-B910-2B1AD7F9BD95}"/>
              </a:ext>
            </a:extLst>
          </p:cNvPr>
          <p:cNvSpPr/>
          <p:nvPr/>
        </p:nvSpPr>
        <p:spPr>
          <a:xfrm>
            <a:off x="9351671" y="5436739"/>
            <a:ext cx="876723" cy="160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08AD5D-D66E-4AF5-8F1A-32F6560BBAC6}"/>
              </a:ext>
            </a:extLst>
          </p:cNvPr>
          <p:cNvSpPr/>
          <p:nvPr/>
        </p:nvSpPr>
        <p:spPr>
          <a:xfrm>
            <a:off x="9371275" y="5047304"/>
            <a:ext cx="857119" cy="1608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5AC71266-8B2C-4ABE-BBD4-29D2D8A9C27A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3819388" y="1984310"/>
            <a:ext cx="5532283" cy="209715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F7CEB25E-9E23-4E5F-8007-041270F1901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3794942" y="1389044"/>
            <a:ext cx="5538066" cy="269895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67E0ECA-54A6-4025-8E3C-C518FDD4F2EC}"/>
              </a:ext>
            </a:extLst>
          </p:cNvPr>
          <p:cNvSpPr/>
          <p:nvPr/>
        </p:nvSpPr>
        <p:spPr>
          <a:xfrm>
            <a:off x="9351671" y="4011341"/>
            <a:ext cx="876723" cy="1402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11B5620-E288-45D7-A51F-9C8051FA492C}"/>
              </a:ext>
            </a:extLst>
          </p:cNvPr>
          <p:cNvSpPr txBox="1"/>
          <p:nvPr/>
        </p:nvSpPr>
        <p:spPr>
          <a:xfrm>
            <a:off x="1559751" y="4646341"/>
            <a:ext cx="331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Compte administratif et proposition de clôture</a:t>
            </a:r>
          </a:p>
        </p:txBody>
      </p:sp>
      <p:sp>
        <p:nvSpPr>
          <p:cNvPr id="64" name="Flèche : droite 63">
            <a:extLst>
              <a:ext uri="{FF2B5EF4-FFF2-40B4-BE49-F238E27FC236}">
                <a16:creationId xmlns:a16="http://schemas.microsoft.com/office/drawing/2014/main" id="{2224C8FA-8C83-432F-B169-D67377C9DF15}"/>
              </a:ext>
            </a:extLst>
          </p:cNvPr>
          <p:cNvSpPr/>
          <p:nvPr/>
        </p:nvSpPr>
        <p:spPr>
          <a:xfrm>
            <a:off x="4678128" y="4892228"/>
            <a:ext cx="37276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8BE5838D-290E-4FA6-ADCB-A25DFD36983C}"/>
              </a:ext>
            </a:extLst>
          </p:cNvPr>
          <p:cNvSpPr/>
          <p:nvPr/>
        </p:nvSpPr>
        <p:spPr>
          <a:xfrm rot="16200000">
            <a:off x="2984600" y="4242412"/>
            <a:ext cx="37276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86A969D-409E-4EEA-A77E-6F1F72A2B583}"/>
              </a:ext>
            </a:extLst>
          </p:cNvPr>
          <p:cNvSpPr txBox="1"/>
          <p:nvPr/>
        </p:nvSpPr>
        <p:spPr>
          <a:xfrm>
            <a:off x="7329512" y="643106"/>
            <a:ext cx="31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chemeClr val="accent2"/>
                </a:solidFill>
              </a:rPr>
              <a:t>Compte de gestion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436744D-5C06-4E84-8B63-7FD9D251A0E3}"/>
              </a:ext>
            </a:extLst>
          </p:cNvPr>
          <p:cNvSpPr/>
          <p:nvPr/>
        </p:nvSpPr>
        <p:spPr>
          <a:xfrm>
            <a:off x="5425648" y="5718524"/>
            <a:ext cx="5466103" cy="8008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608984-8C6F-4A22-8FCC-8EF67BFB4738}"/>
              </a:ext>
            </a:extLst>
          </p:cNvPr>
          <p:cNvSpPr/>
          <p:nvPr/>
        </p:nvSpPr>
        <p:spPr>
          <a:xfrm>
            <a:off x="9284939" y="4390497"/>
            <a:ext cx="1023891" cy="1438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Espace réservé du numéro de diapositive 69">
            <a:extLst>
              <a:ext uri="{FF2B5EF4-FFF2-40B4-BE49-F238E27FC236}">
                <a16:creationId xmlns:a16="http://schemas.microsoft.com/office/drawing/2014/main" id="{A51F7248-F677-4265-A8D4-ED8A1EE3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12</a:t>
            </a:fld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AABC9F3-DB04-4D9F-9B59-00BCB4940351}"/>
              </a:ext>
            </a:extLst>
          </p:cNvPr>
          <p:cNvSpPr txBox="1"/>
          <p:nvPr/>
        </p:nvSpPr>
        <p:spPr>
          <a:xfrm>
            <a:off x="10296909" y="4297267"/>
            <a:ext cx="208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Les résultats du compte 2022 sont affectés au budget 2023</a:t>
            </a:r>
          </a:p>
        </p:txBody>
      </p:sp>
      <p:sp>
        <p:nvSpPr>
          <p:cNvPr id="72" name="Flèche : angle droit 71">
            <a:extLst>
              <a:ext uri="{FF2B5EF4-FFF2-40B4-BE49-F238E27FC236}">
                <a16:creationId xmlns:a16="http://schemas.microsoft.com/office/drawing/2014/main" id="{D1B71ACC-298B-4B8B-8DC0-1E06C6D96CE7}"/>
              </a:ext>
            </a:extLst>
          </p:cNvPr>
          <p:cNvSpPr/>
          <p:nvPr/>
        </p:nvSpPr>
        <p:spPr>
          <a:xfrm>
            <a:off x="10991383" y="5335254"/>
            <a:ext cx="466610" cy="8610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CC16D1-5B8E-0335-E6F9-8CE85C3C520C}"/>
              </a:ext>
            </a:extLst>
          </p:cNvPr>
          <p:cNvSpPr txBox="1"/>
          <p:nvPr/>
        </p:nvSpPr>
        <p:spPr>
          <a:xfrm>
            <a:off x="5372718" y="3013788"/>
            <a:ext cx="5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PROJET DE DELIBERATION CA 2022: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9129C6-F6A5-82CB-0610-C7EF1EE015AA}"/>
              </a:ext>
            </a:extLst>
          </p:cNvPr>
          <p:cNvSpPr txBox="1"/>
          <p:nvPr/>
        </p:nvSpPr>
        <p:spPr>
          <a:xfrm>
            <a:off x="7231224" y="6027576"/>
            <a:ext cx="341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Solde des RAR : 112 317,12€</a:t>
            </a:r>
          </a:p>
        </p:txBody>
      </p:sp>
    </p:spTree>
    <p:extLst>
      <p:ext uri="{BB962C8B-B14F-4D97-AF65-F5344CB8AC3E}">
        <p14:creationId xmlns:p14="http://schemas.microsoft.com/office/powerpoint/2010/main" val="3111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31" grpId="0" animBg="1"/>
      <p:bldP spid="33" grpId="0" animBg="1"/>
      <p:bldP spid="35" grpId="0" animBg="1"/>
      <p:bldP spid="38" grpId="0" animBg="1"/>
      <p:bldP spid="42" grpId="0" animBg="1"/>
      <p:bldP spid="44" grpId="0" animBg="1"/>
      <p:bldP spid="56" grpId="0" animBg="1"/>
      <p:bldP spid="57" grpId="0" animBg="1"/>
      <p:bldP spid="62" grpId="0" animBg="1"/>
      <p:bldP spid="68" grpId="0" animBg="1"/>
      <p:bldP spid="69" grpId="0" animBg="1"/>
      <p:bldP spid="71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08C2F-DE1E-4CD3-984B-4C635697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166" y="1152907"/>
            <a:ext cx="8911687" cy="1280890"/>
          </a:xfrm>
        </p:spPr>
        <p:txBody>
          <a:bodyPr/>
          <a:lstStyle/>
          <a:p>
            <a:r>
              <a:rPr lang="fr-FR" u="sng" dirty="0"/>
              <a:t>RAPPEL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E4850A-832E-66FC-F4CB-1F1E5879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délibération votée en novembre 2022, la commune a clôturé le budget annexe du restaurant et garderie scolaire, pour l’intégrer au budget principal. </a:t>
            </a:r>
          </a:p>
          <a:p>
            <a:r>
              <a:rPr lang="fr-FR" dirty="0"/>
              <a:t>Les résultats du budget sont intégrés au budget principal 2023 </a:t>
            </a:r>
          </a:p>
          <a:p>
            <a:r>
              <a:rPr lang="fr-FR" dirty="0"/>
              <a:t>Cela modifie l’affectation des résultats 2022 au budget 2023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83B37-67B1-88EF-069C-6C936874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06F-07C3-4F41-9140-7DF54531DCDD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445FA-4E54-6AA5-9153-210658BC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44CF6-3AA7-CA65-40EF-7C9D623D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9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83A452E-2814-533A-3ED9-1D44E1120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" r="1863"/>
          <a:stretch/>
        </p:blipFill>
        <p:spPr>
          <a:xfrm>
            <a:off x="5389095" y="3410592"/>
            <a:ext cx="4513925" cy="31322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CC0CD6-4CBD-22A9-5175-E9C24892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06"/>
          <a:stretch/>
        </p:blipFill>
        <p:spPr>
          <a:xfrm>
            <a:off x="5401762" y="826164"/>
            <a:ext cx="6698250" cy="18614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13C573-E8EF-8716-CF40-D446FDA2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" r="2892"/>
          <a:stretch/>
        </p:blipFill>
        <p:spPr>
          <a:xfrm>
            <a:off x="177281" y="684406"/>
            <a:ext cx="5111961" cy="350527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EE785-E630-43FE-BE3A-07251206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413" y="6316704"/>
            <a:ext cx="1146283" cy="370396"/>
          </a:xfrm>
        </p:spPr>
        <p:txBody>
          <a:bodyPr/>
          <a:lstStyle/>
          <a:p>
            <a:fld id="{095C8838-4D99-4CD1-A81C-75DDAE890153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DB02D-6010-469C-95CA-0F1CA485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8355" y="6422682"/>
            <a:ext cx="7619999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C158B-BC25-4B55-BE97-32B84103DE49}"/>
              </a:ext>
            </a:extLst>
          </p:cNvPr>
          <p:cNvSpPr/>
          <p:nvPr/>
        </p:nvSpPr>
        <p:spPr>
          <a:xfrm>
            <a:off x="11138562" y="2075419"/>
            <a:ext cx="1023891" cy="1895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EBE1E5-2CF1-4951-9F03-126594701C5A}"/>
              </a:ext>
            </a:extLst>
          </p:cNvPr>
          <p:cNvSpPr/>
          <p:nvPr/>
        </p:nvSpPr>
        <p:spPr>
          <a:xfrm>
            <a:off x="11150765" y="1483840"/>
            <a:ext cx="1023891" cy="22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073FE6-3032-4EFB-BEDB-2C0CE643C9DE}"/>
              </a:ext>
            </a:extLst>
          </p:cNvPr>
          <p:cNvSpPr/>
          <p:nvPr/>
        </p:nvSpPr>
        <p:spPr>
          <a:xfrm>
            <a:off x="8927358" y="2037655"/>
            <a:ext cx="1023891" cy="1895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3254E6-98EA-4FE6-BB1B-C4F71F9F86C3}"/>
              </a:ext>
            </a:extLst>
          </p:cNvPr>
          <p:cNvSpPr/>
          <p:nvPr/>
        </p:nvSpPr>
        <p:spPr>
          <a:xfrm>
            <a:off x="8933057" y="1521696"/>
            <a:ext cx="1023891" cy="1895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9F8A7E-C571-44C0-8CED-7B229567EAE6}"/>
              </a:ext>
            </a:extLst>
          </p:cNvPr>
          <p:cNvSpPr/>
          <p:nvPr/>
        </p:nvSpPr>
        <p:spPr>
          <a:xfrm>
            <a:off x="2771051" y="1066800"/>
            <a:ext cx="1023891" cy="2274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848F0E-8A13-49BA-9CC3-C2B7ABDF930A}"/>
              </a:ext>
            </a:extLst>
          </p:cNvPr>
          <p:cNvSpPr/>
          <p:nvPr/>
        </p:nvSpPr>
        <p:spPr>
          <a:xfrm>
            <a:off x="4192030" y="1066801"/>
            <a:ext cx="1023891" cy="22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6CF497-BFD9-4DCE-9B32-BEE4A31704DB}"/>
              </a:ext>
            </a:extLst>
          </p:cNvPr>
          <p:cNvSpPr/>
          <p:nvPr/>
        </p:nvSpPr>
        <p:spPr>
          <a:xfrm>
            <a:off x="2771051" y="1294248"/>
            <a:ext cx="1023891" cy="1895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8287F0-7314-48E1-A534-46B22E97CC3C}"/>
              </a:ext>
            </a:extLst>
          </p:cNvPr>
          <p:cNvSpPr/>
          <p:nvPr/>
        </p:nvSpPr>
        <p:spPr>
          <a:xfrm>
            <a:off x="4192030" y="1294248"/>
            <a:ext cx="1023891" cy="1895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FD654B0-4DF6-4DDD-A6A8-71FED17C2215}"/>
              </a:ext>
            </a:extLst>
          </p:cNvPr>
          <p:cNvSpPr/>
          <p:nvPr/>
        </p:nvSpPr>
        <p:spPr>
          <a:xfrm>
            <a:off x="3143820" y="1851358"/>
            <a:ext cx="651122" cy="21198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087595D-7893-4147-9C9F-8E165B143A30}"/>
              </a:ext>
            </a:extLst>
          </p:cNvPr>
          <p:cNvSpPr/>
          <p:nvPr/>
        </p:nvSpPr>
        <p:spPr>
          <a:xfrm>
            <a:off x="4616164" y="1639369"/>
            <a:ext cx="651122" cy="211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337F6BF-827C-4A18-910F-268A8C005F5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288691" y="1253067"/>
            <a:ext cx="3815359" cy="42048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89D90B78-ADC6-44E9-B07D-FD52C90FF0F8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327118" y="1785217"/>
            <a:ext cx="3776932" cy="36726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27E2481-219B-43F9-B910-2B1AD7F9BD95}"/>
              </a:ext>
            </a:extLst>
          </p:cNvPr>
          <p:cNvSpPr/>
          <p:nvPr/>
        </p:nvSpPr>
        <p:spPr>
          <a:xfrm>
            <a:off x="9104050" y="5377478"/>
            <a:ext cx="675223" cy="160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08AD5D-D66E-4AF5-8F1A-32F6560BBAC6}"/>
              </a:ext>
            </a:extLst>
          </p:cNvPr>
          <p:cNvSpPr/>
          <p:nvPr/>
        </p:nvSpPr>
        <p:spPr>
          <a:xfrm>
            <a:off x="9101691" y="4980692"/>
            <a:ext cx="675223" cy="1608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5AC71266-8B2C-4ABE-BBD4-29D2D8A9C27A}"/>
              </a:ext>
            </a:extLst>
          </p:cNvPr>
          <p:cNvCxnSpPr>
            <a:cxnSpLocks/>
          </p:cNvCxnSpPr>
          <p:nvPr/>
        </p:nvCxnSpPr>
        <p:spPr>
          <a:xfrm>
            <a:off x="3819388" y="1984310"/>
            <a:ext cx="5177681" cy="197809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F7CEB25E-9E23-4E5F-8007-041270F19018}"/>
              </a:ext>
            </a:extLst>
          </p:cNvPr>
          <p:cNvCxnSpPr>
            <a:cxnSpLocks/>
          </p:cNvCxnSpPr>
          <p:nvPr/>
        </p:nvCxnSpPr>
        <p:spPr>
          <a:xfrm>
            <a:off x="3819388" y="1395856"/>
            <a:ext cx="5177681" cy="256654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67E0ECA-54A6-4025-8E3C-C518FDD4F2EC}"/>
              </a:ext>
            </a:extLst>
          </p:cNvPr>
          <p:cNvSpPr/>
          <p:nvPr/>
        </p:nvSpPr>
        <p:spPr>
          <a:xfrm>
            <a:off x="9025887" y="3896719"/>
            <a:ext cx="691630" cy="1519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11B5620-E288-45D7-A51F-9C8051FA492C}"/>
              </a:ext>
            </a:extLst>
          </p:cNvPr>
          <p:cNvSpPr txBox="1"/>
          <p:nvPr/>
        </p:nvSpPr>
        <p:spPr>
          <a:xfrm>
            <a:off x="1559751" y="4646341"/>
            <a:ext cx="331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Compte administratif et proposition de clôture pour le restaurant scolaire</a:t>
            </a:r>
          </a:p>
        </p:txBody>
      </p:sp>
      <p:sp>
        <p:nvSpPr>
          <p:cNvPr id="64" name="Flèche : droite 63">
            <a:extLst>
              <a:ext uri="{FF2B5EF4-FFF2-40B4-BE49-F238E27FC236}">
                <a16:creationId xmlns:a16="http://schemas.microsoft.com/office/drawing/2014/main" id="{2224C8FA-8C83-432F-B169-D67377C9DF15}"/>
              </a:ext>
            </a:extLst>
          </p:cNvPr>
          <p:cNvSpPr/>
          <p:nvPr/>
        </p:nvSpPr>
        <p:spPr>
          <a:xfrm>
            <a:off x="4678128" y="4892228"/>
            <a:ext cx="37276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8BE5838D-290E-4FA6-ADCB-A25DFD36983C}"/>
              </a:ext>
            </a:extLst>
          </p:cNvPr>
          <p:cNvSpPr/>
          <p:nvPr/>
        </p:nvSpPr>
        <p:spPr>
          <a:xfrm rot="16200000">
            <a:off x="2984600" y="4242412"/>
            <a:ext cx="37276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86A969D-409E-4EEA-A77E-6F1F72A2B583}"/>
              </a:ext>
            </a:extLst>
          </p:cNvPr>
          <p:cNvSpPr txBox="1"/>
          <p:nvPr/>
        </p:nvSpPr>
        <p:spPr>
          <a:xfrm>
            <a:off x="7616166" y="437396"/>
            <a:ext cx="317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Compte de gestion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436744D-5C06-4E84-8B63-7FD9D251A0E3}"/>
              </a:ext>
            </a:extLst>
          </p:cNvPr>
          <p:cNvSpPr/>
          <p:nvPr/>
        </p:nvSpPr>
        <p:spPr>
          <a:xfrm>
            <a:off x="5389095" y="5935133"/>
            <a:ext cx="4513925" cy="48547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608984-8C6F-4A22-8FCC-8EF67BFB4738}"/>
              </a:ext>
            </a:extLst>
          </p:cNvPr>
          <p:cNvSpPr/>
          <p:nvPr/>
        </p:nvSpPr>
        <p:spPr>
          <a:xfrm>
            <a:off x="9025887" y="4319228"/>
            <a:ext cx="735265" cy="1608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Espace réservé du numéro de diapositive 69">
            <a:extLst>
              <a:ext uri="{FF2B5EF4-FFF2-40B4-BE49-F238E27FC236}">
                <a16:creationId xmlns:a16="http://schemas.microsoft.com/office/drawing/2014/main" id="{A51F7248-F677-4265-A8D4-ED8A1EE3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14</a:t>
            </a:fld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AABC9F3-DB04-4D9F-9B59-00BCB4940351}"/>
              </a:ext>
            </a:extLst>
          </p:cNvPr>
          <p:cNvSpPr txBox="1"/>
          <p:nvPr/>
        </p:nvSpPr>
        <p:spPr>
          <a:xfrm>
            <a:off x="9926940" y="3966266"/>
            <a:ext cx="2022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résultats du compte 2022 sont affectés au budget 2023 de </a:t>
            </a:r>
            <a:r>
              <a:rPr lang="fr-FR" b="1" u="sng" dirty="0">
                <a:solidFill>
                  <a:srgbClr val="FF0000"/>
                </a:solidFill>
              </a:rPr>
              <a:t>la commune</a:t>
            </a:r>
          </a:p>
        </p:txBody>
      </p:sp>
      <p:sp>
        <p:nvSpPr>
          <p:cNvPr id="72" name="Flèche : angle droit 71">
            <a:extLst>
              <a:ext uri="{FF2B5EF4-FFF2-40B4-BE49-F238E27FC236}">
                <a16:creationId xmlns:a16="http://schemas.microsoft.com/office/drawing/2014/main" id="{D1B71ACC-298B-4B8B-8DC0-1E06C6D96CE7}"/>
              </a:ext>
            </a:extLst>
          </p:cNvPr>
          <p:cNvSpPr/>
          <p:nvPr/>
        </p:nvSpPr>
        <p:spPr>
          <a:xfrm>
            <a:off x="10004947" y="5455613"/>
            <a:ext cx="770467" cy="8610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31" grpId="0" animBg="1"/>
      <p:bldP spid="33" grpId="0" animBg="1"/>
      <p:bldP spid="35" grpId="0" animBg="1"/>
      <p:bldP spid="38" grpId="0" animBg="1"/>
      <p:bldP spid="42" grpId="0" animBg="1"/>
      <p:bldP spid="44" grpId="0" animBg="1"/>
      <p:bldP spid="56" grpId="0" animBg="1"/>
      <p:bldP spid="57" grpId="0" animBg="1"/>
      <p:bldP spid="62" grpId="0" animBg="1"/>
      <p:bldP spid="68" grpId="0" animBg="1"/>
      <p:bldP spid="69" grpId="0" animBg="1"/>
      <p:bldP spid="71" grpId="0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20718169-BA25-436A-2917-30759EC3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93" y="5195986"/>
            <a:ext cx="5569111" cy="6511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B2558E-FB81-7DAB-9A8D-64A533F84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405"/>
          <a:stretch/>
        </p:blipFill>
        <p:spPr>
          <a:xfrm>
            <a:off x="1900401" y="907370"/>
            <a:ext cx="9920123" cy="10641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5EA7CE-0D55-B042-B1A0-55113372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96" y="2294685"/>
            <a:ext cx="5566130" cy="29141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18ABDD-86D0-8019-3C00-25367F3E3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326" y="2767759"/>
            <a:ext cx="6016674" cy="920678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552DCCCA-CED7-47D7-AEFF-A0710902C3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/>
          <a:stretch/>
        </p:blipFill>
        <p:spPr>
          <a:xfrm>
            <a:off x="6860462" y="3803101"/>
            <a:ext cx="3996459" cy="252753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C4AD7-B608-4BB6-98E7-A03CB818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1F3B-6621-427D-9E7D-F7B6E3E988BF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7E0D26-19E0-4CD4-8A01-29F6E6A3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1" y="6176342"/>
            <a:ext cx="7619999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FE0E9-6FEC-4CE3-90BC-48F5B5B4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15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51F4AD-BFBA-460B-9298-125813EDBC79}"/>
              </a:ext>
            </a:extLst>
          </p:cNvPr>
          <p:cNvSpPr/>
          <p:nvPr/>
        </p:nvSpPr>
        <p:spPr>
          <a:xfrm>
            <a:off x="4516017" y="1566585"/>
            <a:ext cx="709984" cy="1525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FCE498-DEF2-44B0-B453-FFDAA558BBD3}"/>
              </a:ext>
            </a:extLst>
          </p:cNvPr>
          <p:cNvSpPr/>
          <p:nvPr/>
        </p:nvSpPr>
        <p:spPr>
          <a:xfrm>
            <a:off x="7841617" y="1578179"/>
            <a:ext cx="626280" cy="1572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8DDCFC-DC74-49DE-9748-C77430D25ED9}"/>
              </a:ext>
            </a:extLst>
          </p:cNvPr>
          <p:cNvSpPr/>
          <p:nvPr/>
        </p:nvSpPr>
        <p:spPr>
          <a:xfrm>
            <a:off x="1969772" y="4699341"/>
            <a:ext cx="867092" cy="1379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1881A3-2729-418C-8BB6-F87FC72CEA5E}"/>
              </a:ext>
            </a:extLst>
          </p:cNvPr>
          <p:cNvSpPr/>
          <p:nvPr/>
        </p:nvSpPr>
        <p:spPr>
          <a:xfrm>
            <a:off x="4516966" y="1716372"/>
            <a:ext cx="709035" cy="1282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28451-D8C0-44F6-B026-F72EF46E0C0F}"/>
              </a:ext>
            </a:extLst>
          </p:cNvPr>
          <p:cNvSpPr/>
          <p:nvPr/>
        </p:nvSpPr>
        <p:spPr>
          <a:xfrm>
            <a:off x="6075810" y="1714398"/>
            <a:ext cx="788488" cy="1282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E2967-77EB-492D-8F13-2CA0C7109C90}"/>
              </a:ext>
            </a:extLst>
          </p:cNvPr>
          <p:cNvSpPr/>
          <p:nvPr/>
        </p:nvSpPr>
        <p:spPr>
          <a:xfrm>
            <a:off x="1976151" y="4837274"/>
            <a:ext cx="860713" cy="1270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A3FF9C-DE1A-4AC5-83C9-2C4558F24130}"/>
              </a:ext>
            </a:extLst>
          </p:cNvPr>
          <p:cNvSpPr txBox="1"/>
          <p:nvPr/>
        </p:nvSpPr>
        <p:spPr>
          <a:xfrm>
            <a:off x="1835958" y="143931"/>
            <a:ext cx="982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Proposition d’affectation de résultats après intégration du budget annexe RGS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F15D718-DCFB-4C94-9681-6B26E844EAF6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>
            <a:off x="5226001" y="1642871"/>
            <a:ext cx="2615616" cy="139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A5826FD-BA96-45A6-8FF9-6E1829505A08}"/>
              </a:ext>
            </a:extLst>
          </p:cNvPr>
          <p:cNvCxnSpPr>
            <a:cxnSpLocks/>
          </p:cNvCxnSpPr>
          <p:nvPr/>
        </p:nvCxnSpPr>
        <p:spPr>
          <a:xfrm flipH="1">
            <a:off x="2885810" y="1687766"/>
            <a:ext cx="8142253" cy="30882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EF3B178-FD45-46FF-B1CD-F191229C805E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211750" y="1778523"/>
            <a:ext cx="86406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E7AFFBBB-C910-4F47-90C5-316F9CD39B31}"/>
              </a:ext>
            </a:extLst>
          </p:cNvPr>
          <p:cNvCxnSpPr>
            <a:cxnSpLocks/>
          </p:cNvCxnSpPr>
          <p:nvPr/>
        </p:nvCxnSpPr>
        <p:spPr>
          <a:xfrm flipH="1">
            <a:off x="2846874" y="1787709"/>
            <a:ext cx="8152663" cy="313408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BF898C6-1A51-47F8-AABB-C4A04D9A1350}"/>
              </a:ext>
            </a:extLst>
          </p:cNvPr>
          <p:cNvSpPr/>
          <p:nvPr/>
        </p:nvSpPr>
        <p:spPr>
          <a:xfrm>
            <a:off x="10961200" y="3187832"/>
            <a:ext cx="859324" cy="1652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58DF0118-46B1-42F0-8168-AA511AE6EA1D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087270" y="3270469"/>
            <a:ext cx="3873930" cy="276145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2676FE64-0ABB-48A5-80C4-A989EEBE41D1}"/>
              </a:ext>
            </a:extLst>
          </p:cNvPr>
          <p:cNvCxnSpPr>
            <a:cxnSpLocks/>
          </p:cNvCxnSpPr>
          <p:nvPr/>
        </p:nvCxnSpPr>
        <p:spPr>
          <a:xfrm flipH="1">
            <a:off x="9239195" y="3456012"/>
            <a:ext cx="1721890" cy="23898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A27950DA-C87B-46F7-AB48-3D6C8D0C8AEA}"/>
              </a:ext>
            </a:extLst>
          </p:cNvPr>
          <p:cNvSpPr/>
          <p:nvPr/>
        </p:nvSpPr>
        <p:spPr>
          <a:xfrm>
            <a:off x="10937671" y="2995915"/>
            <a:ext cx="859323" cy="21961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FF431001-A730-4FC8-9B26-BD5B9493EFD8}"/>
              </a:ext>
            </a:extLst>
          </p:cNvPr>
          <p:cNvCxnSpPr>
            <a:cxnSpLocks/>
          </p:cNvCxnSpPr>
          <p:nvPr/>
        </p:nvCxnSpPr>
        <p:spPr>
          <a:xfrm flipH="1">
            <a:off x="8593667" y="3108209"/>
            <a:ext cx="2311717" cy="2397217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2418FFB-22DF-242F-824B-34AA4A5F96BF}"/>
              </a:ext>
            </a:extLst>
          </p:cNvPr>
          <p:cNvSpPr/>
          <p:nvPr/>
        </p:nvSpPr>
        <p:spPr>
          <a:xfrm>
            <a:off x="7834882" y="1736050"/>
            <a:ext cx="626280" cy="1065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2A96EFE-1328-1801-B51A-EB3C84AC4B6F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864298" y="1778523"/>
            <a:ext cx="970584" cy="1082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AEBEA11-3B3D-8B11-858E-445571493D52}"/>
              </a:ext>
            </a:extLst>
          </p:cNvPr>
          <p:cNvSpPr/>
          <p:nvPr/>
        </p:nvSpPr>
        <p:spPr>
          <a:xfrm>
            <a:off x="11063013" y="1580438"/>
            <a:ext cx="626280" cy="1572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62E2BAC9-FF93-1865-60F6-7C20BB6466A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467897" y="1656804"/>
            <a:ext cx="2563928" cy="2177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44768C0-C7B9-EEF8-18B0-0D409BC23D08}"/>
              </a:ext>
            </a:extLst>
          </p:cNvPr>
          <p:cNvSpPr/>
          <p:nvPr/>
        </p:nvSpPr>
        <p:spPr>
          <a:xfrm>
            <a:off x="11076778" y="1716440"/>
            <a:ext cx="626280" cy="1065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CBD833C9-2690-D278-6829-E76BF2DF402D}"/>
              </a:ext>
            </a:extLst>
          </p:cNvPr>
          <p:cNvCxnSpPr>
            <a:cxnSpLocks/>
          </p:cNvCxnSpPr>
          <p:nvPr/>
        </p:nvCxnSpPr>
        <p:spPr>
          <a:xfrm>
            <a:off x="8480314" y="1781594"/>
            <a:ext cx="2582699" cy="122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3508580-E326-56BE-0AB7-0F52F545E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50" y="5842554"/>
            <a:ext cx="5561776" cy="7512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3572AE-E224-77F6-3142-648EBC99CFC5}"/>
              </a:ext>
            </a:extLst>
          </p:cNvPr>
          <p:cNvSpPr/>
          <p:nvPr/>
        </p:nvSpPr>
        <p:spPr>
          <a:xfrm>
            <a:off x="10965184" y="3364636"/>
            <a:ext cx="838903" cy="1652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7A36D0-7DAD-6EED-E9CB-7A2991BC1B6E}"/>
              </a:ext>
            </a:extLst>
          </p:cNvPr>
          <p:cNvSpPr/>
          <p:nvPr/>
        </p:nvSpPr>
        <p:spPr>
          <a:xfrm>
            <a:off x="1969928" y="4989674"/>
            <a:ext cx="860713" cy="127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D14B2-4A1A-5FEE-0A0D-A51F6D50557D}"/>
              </a:ext>
            </a:extLst>
          </p:cNvPr>
          <p:cNvSpPr/>
          <p:nvPr/>
        </p:nvSpPr>
        <p:spPr>
          <a:xfrm>
            <a:off x="11089843" y="1841957"/>
            <a:ext cx="613216" cy="172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9EB506A-D2A0-B17B-C40D-8EEA9C40F4F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830641" y="1928456"/>
            <a:ext cx="8259202" cy="3145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igne Plus 12">
            <a:extLst>
              <a:ext uri="{FF2B5EF4-FFF2-40B4-BE49-F238E27FC236}">
                <a16:creationId xmlns:a16="http://schemas.microsoft.com/office/drawing/2014/main" id="{44612961-9F73-2116-5D0E-063E84C1D307}"/>
              </a:ext>
            </a:extLst>
          </p:cNvPr>
          <p:cNvSpPr/>
          <p:nvPr/>
        </p:nvSpPr>
        <p:spPr>
          <a:xfrm>
            <a:off x="429207" y="5353597"/>
            <a:ext cx="391886" cy="3651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t égal à 13">
            <a:extLst>
              <a:ext uri="{FF2B5EF4-FFF2-40B4-BE49-F238E27FC236}">
                <a16:creationId xmlns:a16="http://schemas.microsoft.com/office/drawing/2014/main" id="{8B6D2EF0-A284-5AEE-31BE-094E77AF016C}"/>
              </a:ext>
            </a:extLst>
          </p:cNvPr>
          <p:cNvSpPr/>
          <p:nvPr/>
        </p:nvSpPr>
        <p:spPr>
          <a:xfrm>
            <a:off x="429207" y="6020632"/>
            <a:ext cx="391886" cy="365125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3E7DE-64DA-5574-6FA2-5DED1D9B2C2C}"/>
              </a:ext>
            </a:extLst>
          </p:cNvPr>
          <p:cNvSpPr/>
          <p:nvPr/>
        </p:nvSpPr>
        <p:spPr>
          <a:xfrm>
            <a:off x="1870241" y="6055395"/>
            <a:ext cx="867092" cy="1379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B7BFA-EC41-412C-83F9-C424277DCF47}"/>
              </a:ext>
            </a:extLst>
          </p:cNvPr>
          <p:cNvSpPr/>
          <p:nvPr/>
        </p:nvSpPr>
        <p:spPr>
          <a:xfrm>
            <a:off x="1858087" y="6210746"/>
            <a:ext cx="879246" cy="13793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266DC4D-A81D-6CFA-6AD9-77262E7DD941}"/>
              </a:ext>
            </a:extLst>
          </p:cNvPr>
          <p:cNvCxnSpPr>
            <a:cxnSpLocks/>
          </p:cNvCxnSpPr>
          <p:nvPr/>
        </p:nvCxnSpPr>
        <p:spPr>
          <a:xfrm flipV="1">
            <a:off x="2756568" y="3458891"/>
            <a:ext cx="8190102" cy="265072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F76D419-3C02-A56C-D649-B45A6841998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737333" y="2953555"/>
            <a:ext cx="8247281" cy="33261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02A2979-2EF6-F142-EF5A-204EDEACD5C8}"/>
              </a:ext>
            </a:extLst>
          </p:cNvPr>
          <p:cNvSpPr txBox="1"/>
          <p:nvPr/>
        </p:nvSpPr>
        <p:spPr>
          <a:xfrm>
            <a:off x="3117283" y="6111549"/>
            <a:ext cx="341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Solde des RAR : +112 317,12€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A9839FF-62D5-7687-0B00-6F955E52B174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749407" y="6145070"/>
            <a:ext cx="367876" cy="15114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794E29A-7767-5F3A-ACC9-1F1776D7E7C9}"/>
              </a:ext>
            </a:extLst>
          </p:cNvPr>
          <p:cNvCxnSpPr>
            <a:cxnSpLocks/>
          </p:cNvCxnSpPr>
          <p:nvPr/>
        </p:nvCxnSpPr>
        <p:spPr>
          <a:xfrm flipV="1">
            <a:off x="4641924" y="3095298"/>
            <a:ext cx="6263460" cy="2999982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DEE1E4F-B2C0-FD1E-AEAE-F4CA8D81E9A1}"/>
              </a:ext>
            </a:extLst>
          </p:cNvPr>
          <p:cNvSpPr/>
          <p:nvPr/>
        </p:nvSpPr>
        <p:spPr>
          <a:xfrm>
            <a:off x="926050" y="4422710"/>
            <a:ext cx="5446976" cy="730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58" grpId="0" animBg="1"/>
      <p:bldP spid="70" grpId="0" animBg="1"/>
      <p:bldP spid="40" grpId="0" animBg="1"/>
      <p:bldP spid="52" grpId="0" animBg="1"/>
      <p:bldP spid="63" grpId="0" animBg="1"/>
      <p:bldP spid="21" grpId="0" animBg="1"/>
      <p:bldP spid="2" grpId="0" animBg="1"/>
      <p:bldP spid="9" grpId="0" animBg="1"/>
      <p:bldP spid="13" grpId="0" animBg="1"/>
      <p:bldP spid="14" grpId="0" animBg="1"/>
      <p:bldP spid="17" grpId="0" animBg="1"/>
      <p:bldP spid="18" grpId="0" animBg="1"/>
      <p:bldP spid="43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A7CAA-76AB-4730-B67E-F9F8A4DC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fr-FR" b="1" dirty="0"/>
              <a:t>Commune de Rully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A7EA9-D437-4994-865D-C5E2F40B1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fr-FR" b="1" u="sng" dirty="0"/>
              <a:t>PARTIE 3: Prévisions financières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3E048-F946-4223-9E86-43352648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6960CD-5F74-4EF5-BF77-2732CB6B9FCE}" type="slidenum">
              <a:rPr kumimoji="0" lang="fr-FR" sz="1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39C72-CCEF-4EBF-B834-0909188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062" y="6135808"/>
            <a:ext cx="6836149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Présentation budget 2023 -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C9957-5D5B-4828-B6D9-C090CCD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523837-8DFF-4F84-A8BA-97313EE5AD57}" type="datetime1">
              <a:rPr kumimoji="0" lang="fr-FR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04/04/2023</a:t>
            </a:fld>
            <a:endParaRPr kumimoji="0" lang="fr-FR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E9D231-6CD4-470F-AD3F-41429B4866BC}"/>
              </a:ext>
            </a:extLst>
          </p:cNvPr>
          <p:cNvSpPr/>
          <p:nvPr/>
        </p:nvSpPr>
        <p:spPr>
          <a:xfrm>
            <a:off x="1927776" y="385971"/>
            <a:ext cx="895350" cy="149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08B45-66BF-4083-BE04-20651029E5F7}"/>
              </a:ext>
            </a:extLst>
          </p:cNvPr>
          <p:cNvSpPr/>
          <p:nvPr/>
        </p:nvSpPr>
        <p:spPr>
          <a:xfrm>
            <a:off x="1927776" y="3245880"/>
            <a:ext cx="895350" cy="11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A685B-2B77-41DA-93C2-6A660C8EED19}"/>
              </a:ext>
            </a:extLst>
          </p:cNvPr>
          <p:cNvSpPr/>
          <p:nvPr/>
        </p:nvSpPr>
        <p:spPr>
          <a:xfrm>
            <a:off x="1928421" y="4434436"/>
            <a:ext cx="895350" cy="94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A914C-C0FD-460B-8284-52597E69421B}"/>
              </a:ext>
            </a:extLst>
          </p:cNvPr>
          <p:cNvSpPr/>
          <p:nvPr/>
        </p:nvSpPr>
        <p:spPr>
          <a:xfrm>
            <a:off x="1927776" y="5912763"/>
            <a:ext cx="895350" cy="66675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A5E8E5E-49E7-4411-BCAF-2751158D0C34}"/>
              </a:ext>
            </a:extLst>
          </p:cNvPr>
          <p:cNvSpPr txBox="1"/>
          <p:nvPr/>
        </p:nvSpPr>
        <p:spPr>
          <a:xfrm>
            <a:off x="1821694" y="471195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Dotations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C8834E-D7C7-4C58-8455-890C8E378271}"/>
              </a:ext>
            </a:extLst>
          </p:cNvPr>
          <p:cNvSpPr txBox="1"/>
          <p:nvPr/>
        </p:nvSpPr>
        <p:spPr>
          <a:xfrm>
            <a:off x="1920005" y="3605328"/>
            <a:ext cx="9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Impôts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1073F7D-E87A-402C-82E2-942ED38FDB29}"/>
              </a:ext>
            </a:extLst>
          </p:cNvPr>
          <p:cNvSpPr txBox="1"/>
          <p:nvPr/>
        </p:nvSpPr>
        <p:spPr>
          <a:xfrm>
            <a:off x="1557593" y="686361"/>
            <a:ext cx="1646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des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23EBE5-9EF0-48E1-9ACD-86CD05F926A0}"/>
              </a:ext>
            </a:extLst>
          </p:cNvPr>
          <p:cNvSpPr/>
          <p:nvPr/>
        </p:nvSpPr>
        <p:spPr>
          <a:xfrm>
            <a:off x="1927776" y="5402607"/>
            <a:ext cx="895350" cy="48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CB40C3-4742-4413-AB95-91C6109DFDE8}"/>
              </a:ext>
            </a:extLst>
          </p:cNvPr>
          <p:cNvSpPr txBox="1"/>
          <p:nvPr/>
        </p:nvSpPr>
        <p:spPr>
          <a:xfrm>
            <a:off x="1821694" y="5366616"/>
            <a:ext cx="11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Rbt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ass</a:t>
            </a:r>
            <a:r>
              <a:rPr lang="fr-FR" sz="1400" dirty="0">
                <a:solidFill>
                  <a:schemeClr val="bg1"/>
                </a:solidFill>
              </a:rPr>
              <a:t> personnel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1" name="Espace réservé de la date 50">
            <a:extLst>
              <a:ext uri="{FF2B5EF4-FFF2-40B4-BE49-F238E27FC236}">
                <a16:creationId xmlns:a16="http://schemas.microsoft.com/office/drawing/2014/main" id="{83DF32CE-8900-4B6B-A8F9-CA9F213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2682" y="6548853"/>
            <a:ext cx="2743200" cy="365125"/>
          </a:xfrm>
        </p:spPr>
        <p:txBody>
          <a:bodyPr/>
          <a:lstStyle/>
          <a:p>
            <a:fld id="{F73DE254-18B3-4F34-931E-A245E4EFEC75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A69158D7-E45F-4352-A55D-CA35ECF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7853" y="6441706"/>
            <a:ext cx="4114800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52" name="Espace réservé du numéro de diapositive 59">
            <a:extLst>
              <a:ext uri="{FF2B5EF4-FFF2-40B4-BE49-F238E27FC236}">
                <a16:creationId xmlns:a16="http://schemas.microsoft.com/office/drawing/2014/main" id="{C787DD5E-F2F8-4A28-81D4-051A03C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17</a:t>
            </a:fld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CBBC6E-AFFF-4143-BEAB-766A574B3D86}"/>
              </a:ext>
            </a:extLst>
          </p:cNvPr>
          <p:cNvSpPr/>
          <p:nvPr/>
        </p:nvSpPr>
        <p:spPr>
          <a:xfrm>
            <a:off x="1928189" y="1925916"/>
            <a:ext cx="895350" cy="128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692A569-5D4F-4E86-97D1-61903C4A89BF}"/>
              </a:ext>
            </a:extLst>
          </p:cNvPr>
          <p:cNvSpPr txBox="1"/>
          <p:nvPr/>
        </p:nvSpPr>
        <p:spPr>
          <a:xfrm>
            <a:off x="1551998" y="1995484"/>
            <a:ext cx="1646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Autres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gestion courante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7FAC3D14-B4A1-4CC6-AE5C-15410CA1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69" y="6115766"/>
            <a:ext cx="2786113" cy="3292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2099D5-B496-4424-AC23-5304DF59FC90}"/>
              </a:ext>
            </a:extLst>
          </p:cNvPr>
          <p:cNvSpPr txBox="1"/>
          <p:nvPr/>
        </p:nvSpPr>
        <p:spPr>
          <a:xfrm>
            <a:off x="4409819" y="972111"/>
            <a:ext cx="62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Prévisions recettes de fonctionnement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F83951-EC7A-AA2E-AB36-BD87105F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78" y="1733640"/>
            <a:ext cx="7843835" cy="40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4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2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69" name="Group 13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3" name="Rectangle 14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B582416-B2AB-9EBD-D475-C0DB5B0D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>
                <a:solidFill>
                  <a:schemeClr val="tx1">
                    <a:lumMod val="85000"/>
                    <a:lumOff val="15000"/>
                  </a:schemeClr>
                </a:solidFill>
              </a:rPr>
              <a:t>Graphique de synthèse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71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0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FAE82-47AC-BD8C-937C-A5758FDE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959308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C177D-D42A-15A2-8FBA-8211CC79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Présentation budget 2022 -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FFC47-9FD6-6ABF-6A7B-5A35C5ED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22B06F-07C3-4F41-9140-7DF54531DCDD}" type="datetime1">
              <a:rPr lang="en-US" smtClean="0"/>
              <a:pPr defTabSz="914400">
                <a:spcAft>
                  <a:spcPts val="600"/>
                </a:spcAft>
              </a:pPr>
              <a:t>4/4/2023</a:t>
            </a:fld>
            <a:endParaRPr lang="en-US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49F9218-AF71-2CDB-9E9A-ED4229284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28371"/>
              </p:ext>
            </p:extLst>
          </p:nvPr>
        </p:nvGraphicFramePr>
        <p:xfrm>
          <a:off x="2481472" y="656482"/>
          <a:ext cx="8915399" cy="396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32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E9D231-6CD4-470F-AD3F-41429B4866BC}"/>
              </a:ext>
            </a:extLst>
          </p:cNvPr>
          <p:cNvSpPr/>
          <p:nvPr/>
        </p:nvSpPr>
        <p:spPr>
          <a:xfrm>
            <a:off x="1927776" y="385971"/>
            <a:ext cx="895350" cy="149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08B45-66BF-4083-BE04-20651029E5F7}"/>
              </a:ext>
            </a:extLst>
          </p:cNvPr>
          <p:cNvSpPr/>
          <p:nvPr/>
        </p:nvSpPr>
        <p:spPr>
          <a:xfrm>
            <a:off x="1927776" y="3245880"/>
            <a:ext cx="895350" cy="11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A685B-2B77-41DA-93C2-6A660C8EED19}"/>
              </a:ext>
            </a:extLst>
          </p:cNvPr>
          <p:cNvSpPr/>
          <p:nvPr/>
        </p:nvSpPr>
        <p:spPr>
          <a:xfrm>
            <a:off x="1928421" y="4434436"/>
            <a:ext cx="895350" cy="94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A914C-C0FD-460B-8284-52597E69421B}"/>
              </a:ext>
            </a:extLst>
          </p:cNvPr>
          <p:cNvSpPr/>
          <p:nvPr/>
        </p:nvSpPr>
        <p:spPr>
          <a:xfrm>
            <a:off x="1927776" y="5921195"/>
            <a:ext cx="895350" cy="66675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7C889-C5EC-41F4-AC55-EF463E80888B}"/>
              </a:ext>
            </a:extLst>
          </p:cNvPr>
          <p:cNvSpPr/>
          <p:nvPr/>
        </p:nvSpPr>
        <p:spPr>
          <a:xfrm>
            <a:off x="3473970" y="5439215"/>
            <a:ext cx="895350" cy="114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55F91-CAFB-4EE0-9680-2C344E26632E}"/>
              </a:ext>
            </a:extLst>
          </p:cNvPr>
          <p:cNvSpPr/>
          <p:nvPr/>
        </p:nvSpPr>
        <p:spPr>
          <a:xfrm>
            <a:off x="3473970" y="4775076"/>
            <a:ext cx="895350" cy="615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CCF77-70E0-47EE-AEF7-FD007139B8A0}"/>
              </a:ext>
            </a:extLst>
          </p:cNvPr>
          <p:cNvSpPr/>
          <p:nvPr/>
        </p:nvSpPr>
        <p:spPr>
          <a:xfrm>
            <a:off x="3473970" y="3098493"/>
            <a:ext cx="895350" cy="392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4F929-F8F0-470F-8D24-FF95FDF29734}"/>
              </a:ext>
            </a:extLst>
          </p:cNvPr>
          <p:cNvSpPr/>
          <p:nvPr/>
        </p:nvSpPr>
        <p:spPr>
          <a:xfrm>
            <a:off x="3465092" y="395622"/>
            <a:ext cx="895350" cy="14332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A7DD59-4E22-4EA3-AA40-085BA78435E7}"/>
              </a:ext>
            </a:extLst>
          </p:cNvPr>
          <p:cNvSpPr txBox="1"/>
          <p:nvPr/>
        </p:nvSpPr>
        <p:spPr>
          <a:xfrm>
            <a:off x="1467156" y="6119900"/>
            <a:ext cx="277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Excédent antérieur reporté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A5E8E5E-49E7-4411-BCAF-2751158D0C34}"/>
              </a:ext>
            </a:extLst>
          </p:cNvPr>
          <p:cNvSpPr txBox="1"/>
          <p:nvPr/>
        </p:nvSpPr>
        <p:spPr>
          <a:xfrm>
            <a:off x="1821694" y="471195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Dotations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C8834E-D7C7-4C58-8455-890C8E378271}"/>
              </a:ext>
            </a:extLst>
          </p:cNvPr>
          <p:cNvSpPr txBox="1"/>
          <p:nvPr/>
        </p:nvSpPr>
        <p:spPr>
          <a:xfrm>
            <a:off x="1920005" y="3605328"/>
            <a:ext cx="9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Impôts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1073F7D-E87A-402C-82E2-942ED38FDB29}"/>
              </a:ext>
            </a:extLst>
          </p:cNvPr>
          <p:cNvSpPr txBox="1"/>
          <p:nvPr/>
        </p:nvSpPr>
        <p:spPr>
          <a:xfrm>
            <a:off x="1557593" y="686361"/>
            <a:ext cx="1646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des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35FD37A-0829-45E2-824A-6822B13C9709}"/>
              </a:ext>
            </a:extLst>
          </p:cNvPr>
          <p:cNvSpPr txBox="1"/>
          <p:nvPr/>
        </p:nvSpPr>
        <p:spPr>
          <a:xfrm>
            <a:off x="3313278" y="5683598"/>
            <a:ext cx="123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Charges générales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DCA0D4-77DC-45F4-B4B8-D05E405D07C4}"/>
              </a:ext>
            </a:extLst>
          </p:cNvPr>
          <p:cNvSpPr txBox="1"/>
          <p:nvPr/>
        </p:nvSpPr>
        <p:spPr>
          <a:xfrm>
            <a:off x="3338634" y="4893770"/>
            <a:ext cx="115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Salaires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F0D5B-2561-4F32-A485-0EC5C75B8630}"/>
              </a:ext>
            </a:extLst>
          </p:cNvPr>
          <p:cNvSpPr/>
          <p:nvPr/>
        </p:nvSpPr>
        <p:spPr>
          <a:xfrm>
            <a:off x="3473970" y="3540848"/>
            <a:ext cx="895350" cy="820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D92695-9EA9-4F6A-B98C-E800E72FA96D}"/>
              </a:ext>
            </a:extLst>
          </p:cNvPr>
          <p:cNvSpPr txBox="1"/>
          <p:nvPr/>
        </p:nvSpPr>
        <p:spPr>
          <a:xfrm>
            <a:off x="3342752" y="3632578"/>
            <a:ext cx="11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Autres charges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4CC469-BBB0-4692-B4B6-886D41EAACB8}"/>
              </a:ext>
            </a:extLst>
          </p:cNvPr>
          <p:cNvSpPr/>
          <p:nvPr/>
        </p:nvSpPr>
        <p:spPr>
          <a:xfrm>
            <a:off x="3466199" y="2438694"/>
            <a:ext cx="895350" cy="62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EB6114A-16D5-4817-96AD-0F3BC547F595}"/>
              </a:ext>
            </a:extLst>
          </p:cNvPr>
          <p:cNvSpPr txBox="1"/>
          <p:nvPr/>
        </p:nvSpPr>
        <p:spPr>
          <a:xfrm>
            <a:off x="3462937" y="3129725"/>
            <a:ext cx="95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Intérêts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F40434-776D-493E-967E-F3D6BC4285BF}"/>
              </a:ext>
            </a:extLst>
          </p:cNvPr>
          <p:cNvSpPr txBox="1"/>
          <p:nvPr/>
        </p:nvSpPr>
        <p:spPr>
          <a:xfrm>
            <a:off x="3364205" y="2440840"/>
            <a:ext cx="10851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Charges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excep</a:t>
            </a:r>
            <a:r>
              <a:rPr lang="fr-FR" sz="1600" b="1" dirty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C1ADAA-4C4C-42D9-ACA2-80AC4DDA24FB}"/>
              </a:ext>
            </a:extLst>
          </p:cNvPr>
          <p:cNvSpPr txBox="1"/>
          <p:nvPr/>
        </p:nvSpPr>
        <p:spPr>
          <a:xfrm>
            <a:off x="2987698" y="489237"/>
            <a:ext cx="1853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Virement prévisionnel à la section d’investissement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23EBE5-9EF0-48E1-9ACD-86CD05F926A0}"/>
              </a:ext>
            </a:extLst>
          </p:cNvPr>
          <p:cNvSpPr/>
          <p:nvPr/>
        </p:nvSpPr>
        <p:spPr>
          <a:xfrm>
            <a:off x="1927776" y="5402607"/>
            <a:ext cx="895350" cy="48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CB40C3-4742-4413-AB95-91C6109DFDE8}"/>
              </a:ext>
            </a:extLst>
          </p:cNvPr>
          <p:cNvSpPr txBox="1"/>
          <p:nvPr/>
        </p:nvSpPr>
        <p:spPr>
          <a:xfrm>
            <a:off x="1779024" y="5380080"/>
            <a:ext cx="11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Rbt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ass</a:t>
            </a:r>
            <a:r>
              <a:rPr lang="fr-FR" sz="1400" b="1" dirty="0">
                <a:solidFill>
                  <a:schemeClr val="bg1"/>
                </a:solidFill>
              </a:rPr>
              <a:t> personnel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1" name="Espace réservé de la date 50">
            <a:extLst>
              <a:ext uri="{FF2B5EF4-FFF2-40B4-BE49-F238E27FC236}">
                <a16:creationId xmlns:a16="http://schemas.microsoft.com/office/drawing/2014/main" id="{83DF32CE-8900-4B6B-A8F9-CA9F213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2682" y="6548853"/>
            <a:ext cx="2743200" cy="365125"/>
          </a:xfrm>
        </p:spPr>
        <p:txBody>
          <a:bodyPr/>
          <a:lstStyle/>
          <a:p>
            <a:fld id="{CC58428D-E990-4DA3-A7E1-0BF4ADA49357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A69158D7-E45F-4352-A55D-CA35ECF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630" y="6549370"/>
            <a:ext cx="4114800" cy="365125"/>
          </a:xfrm>
        </p:spPr>
        <p:txBody>
          <a:bodyPr/>
          <a:lstStyle/>
          <a:p>
            <a:r>
              <a:rPr lang="fr-FR"/>
              <a:t>Présentation budget 2022 - Commune de Rully</a:t>
            </a:r>
            <a:endParaRPr lang="fr-FR" dirty="0"/>
          </a:p>
        </p:txBody>
      </p:sp>
      <p:sp>
        <p:nvSpPr>
          <p:cNvPr id="52" name="Espace réservé du numéro de diapositive 59">
            <a:extLst>
              <a:ext uri="{FF2B5EF4-FFF2-40B4-BE49-F238E27FC236}">
                <a16:creationId xmlns:a16="http://schemas.microsoft.com/office/drawing/2014/main" id="{C787DD5E-F2F8-4A28-81D4-051A03C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19</a:t>
            </a:fld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CBBC6E-AFFF-4143-BEAB-766A574B3D86}"/>
              </a:ext>
            </a:extLst>
          </p:cNvPr>
          <p:cNvSpPr/>
          <p:nvPr/>
        </p:nvSpPr>
        <p:spPr>
          <a:xfrm>
            <a:off x="1928189" y="1925916"/>
            <a:ext cx="895350" cy="128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692A569-5D4F-4E86-97D1-61903C4A89BF}"/>
              </a:ext>
            </a:extLst>
          </p:cNvPr>
          <p:cNvSpPr txBox="1"/>
          <p:nvPr/>
        </p:nvSpPr>
        <p:spPr>
          <a:xfrm>
            <a:off x="1539770" y="2017602"/>
            <a:ext cx="1646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Autres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gestion courante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E84C1E-D725-4A3B-AEA2-D65557762820}"/>
              </a:ext>
            </a:extLst>
          </p:cNvPr>
          <p:cNvSpPr/>
          <p:nvPr/>
        </p:nvSpPr>
        <p:spPr>
          <a:xfrm>
            <a:off x="3479803" y="4400183"/>
            <a:ext cx="895350" cy="32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F288AAE-50AF-4F1A-ABA3-BA665FB6DDED}"/>
              </a:ext>
            </a:extLst>
          </p:cNvPr>
          <p:cNvSpPr txBox="1"/>
          <p:nvPr/>
        </p:nvSpPr>
        <p:spPr>
          <a:xfrm>
            <a:off x="3350411" y="4382128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Imprévus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C2FEC2-E19C-4C47-9F7A-5FABBA0F028B}"/>
              </a:ext>
            </a:extLst>
          </p:cNvPr>
          <p:cNvSpPr/>
          <p:nvPr/>
        </p:nvSpPr>
        <p:spPr>
          <a:xfrm>
            <a:off x="3469450" y="1866320"/>
            <a:ext cx="895350" cy="52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311BFED-A657-4E02-AC33-BCDF28C684FC}"/>
              </a:ext>
            </a:extLst>
          </p:cNvPr>
          <p:cNvSpPr txBox="1"/>
          <p:nvPr/>
        </p:nvSpPr>
        <p:spPr>
          <a:xfrm>
            <a:off x="3334114" y="193531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Amort.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A69623-8278-4FBE-A214-7FD66B8F0E6C}"/>
              </a:ext>
            </a:extLst>
          </p:cNvPr>
          <p:cNvSpPr txBox="1"/>
          <p:nvPr/>
        </p:nvSpPr>
        <p:spPr>
          <a:xfrm>
            <a:off x="5286091" y="686361"/>
            <a:ext cx="62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Prévisions dépenses de fonctionnement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982F6F-6143-EB42-CDBA-24BDE785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36" y="1594845"/>
            <a:ext cx="7220174" cy="39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A7CAA-76AB-4730-B67E-F9F8A4DC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fr-FR" b="1" dirty="0"/>
              <a:t>Commune de Rully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A7EA9-D437-4994-865D-C5E2F40B1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000" b="1" u="sng"/>
              <a:t>PARTIE 1: Décomposition générale d’un budget communal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3E048-F946-4223-9E86-43352648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fr-FR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r-FR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39C72-CCEF-4EBF-B834-0909188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062" y="6135808"/>
            <a:ext cx="68361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budget 2023 -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C9957-5D5B-4828-B6D9-C090CCD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FC116B-FF4E-44FD-B497-C5645E9FBA72}" type="datetime1">
              <a:rPr lang="fr-FR" smtClean="0"/>
              <a:t>04/04/2023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82416-B2AB-9EBD-D475-C0DB5B0D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>
                <a:solidFill>
                  <a:schemeClr val="tx1">
                    <a:lumMod val="85000"/>
                    <a:lumOff val="15000"/>
                  </a:schemeClr>
                </a:solidFill>
              </a:rPr>
              <a:t>Graphique de synthèse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B12E96-A993-7247-578E-28C61EF2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40080"/>
            <a:ext cx="8787156" cy="360273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FAE82-47AC-BD8C-937C-A5758FDE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959308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C177D-D42A-15A2-8FBA-8211CC79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Présentation budget 2022 -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FFC47-9FD6-6ABF-6A7B-5A35C5ED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22B06F-07C3-4F41-9140-7DF54531DCDD}" type="datetime1">
              <a:rPr lang="en-US" smtClean="0"/>
              <a:pPr defTabSz="914400">
                <a:spcAft>
                  <a:spcPts val="600"/>
                </a:spcAft>
              </a:pPr>
              <a:t>4/4/2023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26A5EE-01EE-4AB2-A84A-A14B56CBE1E8}"/>
              </a:ext>
            </a:extLst>
          </p:cNvPr>
          <p:cNvSpPr/>
          <p:nvPr/>
        </p:nvSpPr>
        <p:spPr>
          <a:xfrm>
            <a:off x="2171401" y="4987393"/>
            <a:ext cx="895350" cy="14889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201FB-C52A-4CAD-A308-362DB582FE31}"/>
              </a:ext>
            </a:extLst>
          </p:cNvPr>
          <p:cNvSpPr/>
          <p:nvPr/>
        </p:nvSpPr>
        <p:spPr>
          <a:xfrm>
            <a:off x="2171401" y="4229984"/>
            <a:ext cx="895350" cy="721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108D3-0332-4465-BE41-82F85981154F}"/>
              </a:ext>
            </a:extLst>
          </p:cNvPr>
          <p:cNvSpPr/>
          <p:nvPr/>
        </p:nvSpPr>
        <p:spPr>
          <a:xfrm>
            <a:off x="2171401" y="2686197"/>
            <a:ext cx="895350" cy="10765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802FE-5C32-4FCB-927E-20C42A8A7DFE}"/>
              </a:ext>
            </a:extLst>
          </p:cNvPr>
          <p:cNvSpPr/>
          <p:nvPr/>
        </p:nvSpPr>
        <p:spPr>
          <a:xfrm>
            <a:off x="2170284" y="1197834"/>
            <a:ext cx="895350" cy="144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825A10A-83ED-4AB7-A8E7-3F0EABE76CD0}"/>
              </a:ext>
            </a:extLst>
          </p:cNvPr>
          <p:cNvSpPr txBox="1"/>
          <p:nvPr/>
        </p:nvSpPr>
        <p:spPr>
          <a:xfrm>
            <a:off x="2180045" y="4353571"/>
            <a:ext cx="10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FCTVA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2427C6-19F6-44F8-8234-E5A7109261B5}"/>
              </a:ext>
            </a:extLst>
          </p:cNvPr>
          <p:cNvSpPr txBox="1"/>
          <p:nvPr/>
        </p:nvSpPr>
        <p:spPr>
          <a:xfrm rot="16200000">
            <a:off x="2069613" y="2809325"/>
            <a:ext cx="9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Taxe aménagement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8A0F9C2-B538-4B82-9F55-D97A94FC3699}"/>
              </a:ext>
            </a:extLst>
          </p:cNvPr>
          <p:cNvSpPr txBox="1"/>
          <p:nvPr/>
        </p:nvSpPr>
        <p:spPr>
          <a:xfrm rot="16200000">
            <a:off x="1881489" y="1641892"/>
            <a:ext cx="148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Subventions</a:t>
            </a:r>
          </a:p>
        </p:txBody>
      </p:sp>
      <p:sp>
        <p:nvSpPr>
          <p:cNvPr id="51" name="Espace réservé de la date 50">
            <a:extLst>
              <a:ext uri="{FF2B5EF4-FFF2-40B4-BE49-F238E27FC236}">
                <a16:creationId xmlns:a16="http://schemas.microsoft.com/office/drawing/2014/main" id="{83DF32CE-8900-4B6B-A8F9-CA9F213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2682" y="6548853"/>
            <a:ext cx="2743200" cy="365125"/>
          </a:xfrm>
        </p:spPr>
        <p:txBody>
          <a:bodyPr/>
          <a:lstStyle/>
          <a:p>
            <a:fld id="{9808D2EB-1545-4A68-90C9-FF3F34D54E79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A69158D7-E45F-4352-A55D-CA35ECF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630" y="6549370"/>
            <a:ext cx="4114800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52" name="Espace réservé du numéro de diapositive 59">
            <a:extLst>
              <a:ext uri="{FF2B5EF4-FFF2-40B4-BE49-F238E27FC236}">
                <a16:creationId xmlns:a16="http://schemas.microsoft.com/office/drawing/2014/main" id="{C787DD5E-F2F8-4A28-81D4-051A03C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21</a:t>
            </a:fld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16509D-6009-4960-8180-5972D93AEF73}"/>
              </a:ext>
            </a:extLst>
          </p:cNvPr>
          <p:cNvSpPr/>
          <p:nvPr/>
        </p:nvSpPr>
        <p:spPr>
          <a:xfrm>
            <a:off x="2155039" y="3798833"/>
            <a:ext cx="898689" cy="3735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Ventes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004454-2D44-4D7D-8342-9260BB7988AB}"/>
              </a:ext>
            </a:extLst>
          </p:cNvPr>
          <p:cNvSpPr/>
          <p:nvPr/>
        </p:nvSpPr>
        <p:spPr>
          <a:xfrm>
            <a:off x="2165567" y="489238"/>
            <a:ext cx="898690" cy="6584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Emprunt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EBC7F2-4DD4-443C-8996-49CF2C54E5C8}"/>
              </a:ext>
            </a:extLst>
          </p:cNvPr>
          <p:cNvSpPr txBox="1"/>
          <p:nvPr/>
        </p:nvSpPr>
        <p:spPr>
          <a:xfrm>
            <a:off x="1649896" y="5244980"/>
            <a:ext cx="2069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Virement de la section de fonctionnement</a:t>
            </a:r>
          </a:p>
        </p:txBody>
      </p:sp>
      <p:graphicFrame>
        <p:nvGraphicFramePr>
          <p:cNvPr id="23" name="Tableau 7">
            <a:extLst>
              <a:ext uri="{FF2B5EF4-FFF2-40B4-BE49-F238E27FC236}">
                <a16:creationId xmlns:a16="http://schemas.microsoft.com/office/drawing/2014/main" id="{7E54FCF5-6842-48F4-8083-F924205E1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96928"/>
              </p:ext>
            </p:extLst>
          </p:nvPr>
        </p:nvGraphicFramePr>
        <p:xfrm>
          <a:off x="3693008" y="1542255"/>
          <a:ext cx="838708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530">
                  <a:extLst>
                    <a:ext uri="{9D8B030D-6E8A-4147-A177-3AD203B41FA5}">
                      <a16:colId xmlns:a16="http://schemas.microsoft.com/office/drawing/2014/main" val="2330089773"/>
                    </a:ext>
                  </a:extLst>
                </a:gridCol>
                <a:gridCol w="3511550">
                  <a:extLst>
                    <a:ext uri="{9D8B030D-6E8A-4147-A177-3AD203B41FA5}">
                      <a16:colId xmlns:a16="http://schemas.microsoft.com/office/drawing/2014/main" val="2202417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de la recette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prévu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Virement issu de la section de fonctionnement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591 609,16€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0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Remboursement 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125 000,00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8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4 000,00€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Taxe aménagement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15 967,17€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9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Subventions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1 155 014,17€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1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Emprunt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4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Dotations aux amortissements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26 363,33€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8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Excédent de fonctionnement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84 353,79€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5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MAJ actif communal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5 279,40€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8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2 007 587,02€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805991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A7600351-BDD0-46FE-AE84-1E654745FE39}"/>
              </a:ext>
            </a:extLst>
          </p:cNvPr>
          <p:cNvSpPr txBox="1"/>
          <p:nvPr/>
        </p:nvSpPr>
        <p:spPr>
          <a:xfrm>
            <a:off x="4148667" y="84949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Prévisions recettes d’investissement (RAR inclus)</a:t>
            </a:r>
          </a:p>
        </p:txBody>
      </p:sp>
    </p:spTree>
    <p:extLst>
      <p:ext uri="{BB962C8B-B14F-4D97-AF65-F5344CB8AC3E}">
        <p14:creationId xmlns:p14="http://schemas.microsoft.com/office/powerpoint/2010/main" val="382198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74E99C-B3E4-48EB-BAE2-6388866ACC1F}"/>
              </a:ext>
            </a:extLst>
          </p:cNvPr>
          <p:cNvSpPr/>
          <p:nvPr/>
        </p:nvSpPr>
        <p:spPr>
          <a:xfrm>
            <a:off x="2900849" y="4922731"/>
            <a:ext cx="895350" cy="14520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69100-693A-4E7D-9871-86876039F40F}"/>
              </a:ext>
            </a:extLst>
          </p:cNvPr>
          <p:cNvSpPr/>
          <p:nvPr/>
        </p:nvSpPr>
        <p:spPr>
          <a:xfrm>
            <a:off x="2900849" y="3737699"/>
            <a:ext cx="895350" cy="11481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2B8A1E-A49A-4139-B7C7-864EF1E0B39A}"/>
              </a:ext>
            </a:extLst>
          </p:cNvPr>
          <p:cNvSpPr/>
          <p:nvPr/>
        </p:nvSpPr>
        <p:spPr>
          <a:xfrm>
            <a:off x="2900849" y="409919"/>
            <a:ext cx="895350" cy="32878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A9E0C1E-13AB-4ECF-99A7-C9C28E14AB20}"/>
              </a:ext>
            </a:extLst>
          </p:cNvPr>
          <p:cNvSpPr txBox="1"/>
          <p:nvPr/>
        </p:nvSpPr>
        <p:spPr>
          <a:xfrm>
            <a:off x="2748721" y="3876305"/>
            <a:ext cx="11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Capital des emprunts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2280E9F-F77D-475A-9E46-DFAD3206E1B5}"/>
              </a:ext>
            </a:extLst>
          </p:cNvPr>
          <p:cNvSpPr txBox="1"/>
          <p:nvPr/>
        </p:nvSpPr>
        <p:spPr>
          <a:xfrm rot="16200000">
            <a:off x="1710056" y="1719593"/>
            <a:ext cx="331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Opérations d’investissement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Dont les RAR</a:t>
            </a:r>
          </a:p>
        </p:txBody>
      </p:sp>
      <p:sp>
        <p:nvSpPr>
          <p:cNvPr id="51" name="Espace réservé de la date 50">
            <a:extLst>
              <a:ext uri="{FF2B5EF4-FFF2-40B4-BE49-F238E27FC236}">
                <a16:creationId xmlns:a16="http://schemas.microsoft.com/office/drawing/2014/main" id="{83DF32CE-8900-4B6B-A8F9-CA9F213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2682" y="6548853"/>
            <a:ext cx="2743200" cy="365125"/>
          </a:xfrm>
        </p:spPr>
        <p:txBody>
          <a:bodyPr/>
          <a:lstStyle/>
          <a:p>
            <a:fld id="{5675FE3E-9565-4C3D-B565-9397B8E2F90A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A69158D7-E45F-4352-A55D-CA35ECF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630" y="6549370"/>
            <a:ext cx="4114800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52" name="Espace réservé du numéro de diapositive 59">
            <a:extLst>
              <a:ext uri="{FF2B5EF4-FFF2-40B4-BE49-F238E27FC236}">
                <a16:creationId xmlns:a16="http://schemas.microsoft.com/office/drawing/2014/main" id="{C787DD5E-F2F8-4A28-81D4-051A03C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22</a:t>
            </a:fld>
            <a:endParaRPr lang="fr-FR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DB1D597-3B90-4463-987F-F9DFC6133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03876"/>
              </p:ext>
            </p:extLst>
          </p:nvPr>
        </p:nvGraphicFramePr>
        <p:xfrm>
          <a:off x="4436716" y="2046232"/>
          <a:ext cx="750375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875">
                  <a:extLst>
                    <a:ext uri="{9D8B030D-6E8A-4147-A177-3AD203B41FA5}">
                      <a16:colId xmlns:a16="http://schemas.microsoft.com/office/drawing/2014/main" val="2156186393"/>
                    </a:ext>
                  </a:extLst>
                </a:gridCol>
                <a:gridCol w="3751875">
                  <a:extLst>
                    <a:ext uri="{9D8B030D-6E8A-4147-A177-3AD203B41FA5}">
                      <a16:colId xmlns:a16="http://schemas.microsoft.com/office/drawing/2014/main" val="3678907590"/>
                    </a:ext>
                  </a:extLst>
                </a:gridCol>
              </a:tblGrid>
              <a:tr h="29405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prévu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Déficit investissement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196 670,91€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4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Rbt</a:t>
                      </a:r>
                      <a:r>
                        <a:rPr lang="fr-FR" dirty="0"/>
                        <a:t> capital des emprunts et cautions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98 000,00€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2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Restes à réaliser 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367 073,65€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3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Opérations d’investissement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1 345 842,46€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11587"/>
                  </a:ext>
                </a:extLst>
              </a:tr>
              <a:tr h="1991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r"/>
                      <a:endParaRPr lang="fr-FR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2 007 587,02€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7871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F0295C4-B232-4B81-9192-09B2F060D352}"/>
              </a:ext>
            </a:extLst>
          </p:cNvPr>
          <p:cNvSpPr/>
          <p:nvPr/>
        </p:nvSpPr>
        <p:spPr>
          <a:xfrm>
            <a:off x="1798542" y="4889735"/>
            <a:ext cx="895350" cy="14889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CBC9C-0BFB-4796-B851-115167CDE283}"/>
              </a:ext>
            </a:extLst>
          </p:cNvPr>
          <p:cNvSpPr/>
          <p:nvPr/>
        </p:nvSpPr>
        <p:spPr>
          <a:xfrm>
            <a:off x="1798542" y="4132326"/>
            <a:ext cx="895350" cy="721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55D4-D261-4893-B071-592CB450322F}"/>
              </a:ext>
            </a:extLst>
          </p:cNvPr>
          <p:cNvSpPr/>
          <p:nvPr/>
        </p:nvSpPr>
        <p:spPr>
          <a:xfrm>
            <a:off x="1798542" y="2588539"/>
            <a:ext cx="895350" cy="10765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AB95B9-DA9B-4F98-AE68-41354FC77797}"/>
              </a:ext>
            </a:extLst>
          </p:cNvPr>
          <p:cNvSpPr/>
          <p:nvPr/>
        </p:nvSpPr>
        <p:spPr>
          <a:xfrm>
            <a:off x="1797425" y="1100176"/>
            <a:ext cx="895350" cy="144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0441EC-92C7-47CB-97DA-C9E6456FD45D}"/>
              </a:ext>
            </a:extLst>
          </p:cNvPr>
          <p:cNvSpPr txBox="1"/>
          <p:nvPr/>
        </p:nvSpPr>
        <p:spPr>
          <a:xfrm>
            <a:off x="1807186" y="4255913"/>
            <a:ext cx="10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FCTVA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03A059-DB63-40F5-A3D7-BD4CDADE0299}"/>
              </a:ext>
            </a:extLst>
          </p:cNvPr>
          <p:cNvSpPr txBox="1"/>
          <p:nvPr/>
        </p:nvSpPr>
        <p:spPr>
          <a:xfrm rot="16200000">
            <a:off x="1696754" y="2711667"/>
            <a:ext cx="9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Taxe aménagement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124421A-4D59-42DE-8573-CC28761C7F25}"/>
              </a:ext>
            </a:extLst>
          </p:cNvPr>
          <p:cNvSpPr txBox="1"/>
          <p:nvPr/>
        </p:nvSpPr>
        <p:spPr>
          <a:xfrm rot="16200000">
            <a:off x="1508630" y="1544234"/>
            <a:ext cx="148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Subventions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DBD4B9-AB94-469B-B4D0-C7B15E7BC72C}"/>
              </a:ext>
            </a:extLst>
          </p:cNvPr>
          <p:cNvSpPr/>
          <p:nvPr/>
        </p:nvSpPr>
        <p:spPr>
          <a:xfrm>
            <a:off x="1792708" y="3708553"/>
            <a:ext cx="898689" cy="3735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Ventes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4F47B-1B34-4FAF-AD95-5D38E9C05505}"/>
              </a:ext>
            </a:extLst>
          </p:cNvPr>
          <p:cNvSpPr/>
          <p:nvPr/>
        </p:nvSpPr>
        <p:spPr>
          <a:xfrm>
            <a:off x="1792708" y="391580"/>
            <a:ext cx="898690" cy="6584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Emprunt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F6BB9B4-3B94-44F6-8484-0DB3B9D49111}"/>
              </a:ext>
            </a:extLst>
          </p:cNvPr>
          <p:cNvSpPr txBox="1"/>
          <p:nvPr/>
        </p:nvSpPr>
        <p:spPr>
          <a:xfrm>
            <a:off x="2227853" y="5651432"/>
            <a:ext cx="228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Déficit d’investissement reporté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6C203B-7AFA-424D-9A69-B29557006B7F}"/>
              </a:ext>
            </a:extLst>
          </p:cNvPr>
          <p:cNvSpPr txBox="1"/>
          <p:nvPr/>
        </p:nvSpPr>
        <p:spPr>
          <a:xfrm>
            <a:off x="5283509" y="1353476"/>
            <a:ext cx="62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Prévisions dépenses d’investissement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6FC35B-03D4-462E-A6DA-38209142BDBF}"/>
              </a:ext>
            </a:extLst>
          </p:cNvPr>
          <p:cNvSpPr txBox="1"/>
          <p:nvPr/>
        </p:nvSpPr>
        <p:spPr>
          <a:xfrm>
            <a:off x="1551661" y="4953673"/>
            <a:ext cx="1401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Virement de la section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350559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A7EA9-D437-4994-865D-C5E2F40B1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PARTIE 4: Présentation des investissements de la Commune pour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A7CAA-76AB-4730-B67E-F9F8A4DC3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C9957-5D5B-4828-B6D9-C090CCD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625A-57F7-4FF0-ADA5-86086B526EAA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39C72-CCEF-4EBF-B834-0909188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3E048-F946-4223-9E86-43352648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96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3968FF0-0348-4382-AC1D-1BD807BBD75F}"/>
              </a:ext>
            </a:extLst>
          </p:cNvPr>
          <p:cNvSpPr txBox="1"/>
          <p:nvPr/>
        </p:nvSpPr>
        <p:spPr>
          <a:xfrm>
            <a:off x="2589213" y="4529540"/>
            <a:ext cx="8915399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Synthèse</a:t>
            </a:r>
            <a:r>
              <a:rPr lang="en-US" sz="5400" b="1" u="sng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u="sng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générale</a:t>
            </a:r>
            <a:endParaRPr lang="en-US" sz="5400" b="1" u="sng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FD599B-2CA0-8E03-D479-FA211D68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57067"/>
            <a:ext cx="8861932" cy="4396511"/>
          </a:xfrm>
          <a:prstGeom prst="rect">
            <a:avLst/>
          </a:prstGeom>
        </p:spPr>
      </p:pic>
      <p:sp>
        <p:nvSpPr>
          <p:cNvPr id="7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6690D-449E-4C9F-9E48-06F0C2E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959308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95A5F-60A4-4E9F-91EC-425DB23E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Présentation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budget 2023 -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FBDAEE-A1F7-4FA1-9DF1-5938153E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F3F41B8-5E65-44B2-AE6B-17D43D90490E}" type="datetime1">
              <a:rPr lang="en-US" smtClean="0"/>
              <a:pPr defTabSz="914400">
                <a:spcAft>
                  <a:spcPts val="600"/>
                </a:spcAft>
              </a:pPr>
              <a:t>4/4/2023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2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2C298-8C64-41B7-A00C-2E1292EB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775-E987-47AD-87CF-3418513E450F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85410E-01EE-4EDE-BDA3-6B2DF6E7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472C8-A13A-413C-96EC-5EDACDFC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25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9058F2-FA9D-4EEF-B2A6-770B28885D10}"/>
              </a:ext>
            </a:extLst>
          </p:cNvPr>
          <p:cNvSpPr txBox="1"/>
          <p:nvPr/>
        </p:nvSpPr>
        <p:spPr>
          <a:xfrm>
            <a:off x="291570" y="1528913"/>
            <a:ext cx="2575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Décomposition des dépenses d’investissement par postes et par opérations comptables</a:t>
            </a:r>
          </a:p>
        </p:txBody>
      </p:sp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90D8A227-ACDF-4A0F-B720-759094D0ECCA}"/>
              </a:ext>
            </a:extLst>
          </p:cNvPr>
          <p:cNvSpPr/>
          <p:nvPr/>
        </p:nvSpPr>
        <p:spPr>
          <a:xfrm rot="5400000">
            <a:off x="1680868" y="2951231"/>
            <a:ext cx="876438" cy="17637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AAA317-1CE0-04B5-C483-9EBEAAF2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96" y="114300"/>
            <a:ext cx="8278819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0DA4B7-66D9-4820-A764-BFABDD92C69E}"/>
              </a:ext>
            </a:extLst>
          </p:cNvPr>
          <p:cNvSpPr/>
          <p:nvPr/>
        </p:nvSpPr>
        <p:spPr>
          <a:xfrm>
            <a:off x="8691240" y="2533808"/>
            <a:ext cx="967665" cy="42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1D66A9-6DE5-485C-B688-15772B8AC4F9}"/>
              </a:ext>
            </a:extLst>
          </p:cNvPr>
          <p:cNvSpPr/>
          <p:nvPr/>
        </p:nvSpPr>
        <p:spPr>
          <a:xfrm>
            <a:off x="8691240" y="3094728"/>
            <a:ext cx="967665" cy="420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EE4EE7-9C43-4DFC-99C3-98AFD9124611}"/>
              </a:ext>
            </a:extLst>
          </p:cNvPr>
          <p:cNvSpPr txBox="1"/>
          <p:nvPr/>
        </p:nvSpPr>
        <p:spPr>
          <a:xfrm>
            <a:off x="9681928" y="2551442"/>
            <a:ext cx="20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Fonctionnement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A1D3E4B-27B4-4F39-AFD1-16E722875BD9}"/>
              </a:ext>
            </a:extLst>
          </p:cNvPr>
          <p:cNvSpPr txBox="1"/>
          <p:nvPr/>
        </p:nvSpPr>
        <p:spPr>
          <a:xfrm>
            <a:off x="9746580" y="3120233"/>
            <a:ext cx="20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Investissement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2FDA4D-C7E8-4768-8563-156E2A0249F3}"/>
              </a:ext>
            </a:extLst>
          </p:cNvPr>
          <p:cNvSpPr txBox="1"/>
          <p:nvPr/>
        </p:nvSpPr>
        <p:spPr>
          <a:xfrm>
            <a:off x="8540317" y="1788287"/>
            <a:ext cx="33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 budget se divise en deux sections distinctes :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A5C4414-BE34-4C85-A8B3-86444731CFAC}"/>
              </a:ext>
            </a:extLst>
          </p:cNvPr>
          <p:cNvSpPr txBox="1"/>
          <p:nvPr/>
        </p:nvSpPr>
        <p:spPr>
          <a:xfrm>
            <a:off x="8632240" y="3869131"/>
            <a:ext cx="291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Chaque section se divise en deux volets : recettes et dépenses.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49A06-E7F0-4476-B560-2D5B98366294}"/>
              </a:ext>
            </a:extLst>
          </p:cNvPr>
          <p:cNvSpPr/>
          <p:nvPr/>
        </p:nvSpPr>
        <p:spPr>
          <a:xfrm>
            <a:off x="1881004" y="532661"/>
            <a:ext cx="1162974" cy="5814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62D8ED-CEAF-4EF6-9949-61921F0CE540}"/>
              </a:ext>
            </a:extLst>
          </p:cNvPr>
          <p:cNvSpPr/>
          <p:nvPr/>
        </p:nvSpPr>
        <p:spPr>
          <a:xfrm>
            <a:off x="3242247" y="532661"/>
            <a:ext cx="1162974" cy="5814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E9E196-D41F-4FD6-82C8-DC236142A94B}"/>
              </a:ext>
            </a:extLst>
          </p:cNvPr>
          <p:cNvSpPr/>
          <p:nvPr/>
        </p:nvSpPr>
        <p:spPr>
          <a:xfrm>
            <a:off x="4598633" y="1025370"/>
            <a:ext cx="1162974" cy="52999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D49671-C41A-4D4D-B62E-00AE34D37428}"/>
              </a:ext>
            </a:extLst>
          </p:cNvPr>
          <p:cNvSpPr/>
          <p:nvPr/>
        </p:nvSpPr>
        <p:spPr>
          <a:xfrm>
            <a:off x="5956178" y="1025370"/>
            <a:ext cx="1162974" cy="52999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832ED72-2F3A-419F-853F-F4971C6893A6}"/>
              </a:ext>
            </a:extLst>
          </p:cNvPr>
          <p:cNvSpPr txBox="1"/>
          <p:nvPr/>
        </p:nvSpPr>
        <p:spPr>
          <a:xfrm>
            <a:off x="1828673" y="12423"/>
            <a:ext cx="269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Fonctionnement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2DD8DD1-FAF4-4A4E-98F9-93DA952551DB}"/>
              </a:ext>
            </a:extLst>
          </p:cNvPr>
          <p:cNvSpPr txBox="1"/>
          <p:nvPr/>
        </p:nvSpPr>
        <p:spPr>
          <a:xfrm>
            <a:off x="4727169" y="457215"/>
            <a:ext cx="290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Investissement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8E528B0-C706-4422-9BBD-8FD3D551896D}"/>
              </a:ext>
            </a:extLst>
          </p:cNvPr>
          <p:cNvSpPr txBox="1"/>
          <p:nvPr/>
        </p:nvSpPr>
        <p:spPr>
          <a:xfrm>
            <a:off x="8327254" y="1009729"/>
            <a:ext cx="3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DECOMPOSITION D’UN BUDGET :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631AEEC-0627-4662-A53C-945D1BD32813}"/>
              </a:ext>
            </a:extLst>
          </p:cNvPr>
          <p:cNvSpPr txBox="1"/>
          <p:nvPr/>
        </p:nvSpPr>
        <p:spPr>
          <a:xfrm>
            <a:off x="1881004" y="3024395"/>
            <a:ext cx="12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Recettes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7497DCD-995E-4D6D-8193-FAE2A47003CD}"/>
              </a:ext>
            </a:extLst>
          </p:cNvPr>
          <p:cNvSpPr txBox="1"/>
          <p:nvPr/>
        </p:nvSpPr>
        <p:spPr>
          <a:xfrm>
            <a:off x="4588647" y="3418072"/>
            <a:ext cx="116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Recettes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1483518-0866-4F9B-AAED-CBE5F144A4AF}"/>
              </a:ext>
            </a:extLst>
          </p:cNvPr>
          <p:cNvSpPr txBox="1"/>
          <p:nvPr/>
        </p:nvSpPr>
        <p:spPr>
          <a:xfrm>
            <a:off x="3077911" y="3045049"/>
            <a:ext cx="14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Dépenses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847460E-E4BB-4D93-B999-CE78F4816B05}"/>
              </a:ext>
            </a:extLst>
          </p:cNvPr>
          <p:cNvSpPr txBox="1"/>
          <p:nvPr/>
        </p:nvSpPr>
        <p:spPr>
          <a:xfrm>
            <a:off x="5889039" y="3414381"/>
            <a:ext cx="136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Dépenses</a:t>
            </a:r>
          </a:p>
        </p:txBody>
      </p:sp>
      <p:sp>
        <p:nvSpPr>
          <p:cNvPr id="61" name="Espace réservé de la date 60">
            <a:extLst>
              <a:ext uri="{FF2B5EF4-FFF2-40B4-BE49-F238E27FC236}">
                <a16:creationId xmlns:a16="http://schemas.microsoft.com/office/drawing/2014/main" id="{987809FE-57FC-48B5-9CE4-BE746FF2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0" y="6468303"/>
            <a:ext cx="2743200" cy="365125"/>
          </a:xfrm>
        </p:spPr>
        <p:txBody>
          <a:bodyPr/>
          <a:lstStyle/>
          <a:p>
            <a:fld id="{A3120B7F-C654-4090-AF49-9BF6C1387C49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1383101D-0A97-403E-9FD4-B8567B7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207" y="6468303"/>
            <a:ext cx="4114800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AFEFD0B6-33AB-4E8F-AD1E-D938EB07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4E65B14A-3900-4DC4-B7D6-E9032DADD7F1}"/>
              </a:ext>
            </a:extLst>
          </p:cNvPr>
          <p:cNvCxnSpPr>
            <a:cxnSpLocks/>
          </p:cNvCxnSpPr>
          <p:nvPr/>
        </p:nvCxnSpPr>
        <p:spPr>
          <a:xfrm>
            <a:off x="4484770" y="980636"/>
            <a:ext cx="2919883" cy="26978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891990CE-251A-4021-8C71-E2C9B30BBCD2}"/>
              </a:ext>
            </a:extLst>
          </p:cNvPr>
          <p:cNvCxnSpPr>
            <a:cxnSpLocks/>
          </p:cNvCxnSpPr>
          <p:nvPr/>
        </p:nvCxnSpPr>
        <p:spPr>
          <a:xfrm>
            <a:off x="1678750" y="475869"/>
            <a:ext cx="2919883" cy="26978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B84C7644-8D95-4FEC-B4BD-F6C1759C3A5E}"/>
              </a:ext>
            </a:extLst>
          </p:cNvPr>
          <p:cNvSpPr txBox="1"/>
          <p:nvPr/>
        </p:nvSpPr>
        <p:spPr>
          <a:xfrm>
            <a:off x="8632240" y="5009878"/>
            <a:ext cx="291187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Chaque section doit être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équilibrée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recettes et en dépenses.</a:t>
            </a:r>
          </a:p>
        </p:txBody>
      </p:sp>
    </p:spTree>
    <p:extLst>
      <p:ext uri="{BB962C8B-B14F-4D97-AF65-F5344CB8AC3E}">
        <p14:creationId xmlns:p14="http://schemas.microsoft.com/office/powerpoint/2010/main" val="34292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22" grpId="0"/>
      <p:bldP spid="48" grpId="0"/>
      <p:bldP spid="50" grpId="0"/>
      <p:bldP spid="2" grpId="0" animBg="1"/>
      <p:bldP spid="51" grpId="0" animBg="1"/>
      <p:bldP spid="25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E9D231-6CD4-470F-AD3F-41429B4866BC}"/>
              </a:ext>
            </a:extLst>
          </p:cNvPr>
          <p:cNvSpPr/>
          <p:nvPr/>
        </p:nvSpPr>
        <p:spPr>
          <a:xfrm>
            <a:off x="1927776" y="385971"/>
            <a:ext cx="895350" cy="149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08B45-66BF-4083-BE04-20651029E5F7}"/>
              </a:ext>
            </a:extLst>
          </p:cNvPr>
          <p:cNvSpPr/>
          <p:nvPr/>
        </p:nvSpPr>
        <p:spPr>
          <a:xfrm>
            <a:off x="1927776" y="3245880"/>
            <a:ext cx="895350" cy="113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A685B-2B77-41DA-93C2-6A660C8EED19}"/>
              </a:ext>
            </a:extLst>
          </p:cNvPr>
          <p:cNvSpPr/>
          <p:nvPr/>
        </p:nvSpPr>
        <p:spPr>
          <a:xfrm>
            <a:off x="1928421" y="4434436"/>
            <a:ext cx="895350" cy="94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A914C-C0FD-460B-8284-52597E69421B}"/>
              </a:ext>
            </a:extLst>
          </p:cNvPr>
          <p:cNvSpPr/>
          <p:nvPr/>
        </p:nvSpPr>
        <p:spPr>
          <a:xfrm>
            <a:off x="1927776" y="5921195"/>
            <a:ext cx="895350" cy="66675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7C889-C5EC-41F4-AC55-EF463E80888B}"/>
              </a:ext>
            </a:extLst>
          </p:cNvPr>
          <p:cNvSpPr/>
          <p:nvPr/>
        </p:nvSpPr>
        <p:spPr>
          <a:xfrm>
            <a:off x="3473970" y="5439215"/>
            <a:ext cx="895350" cy="114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55F91-CAFB-4EE0-9680-2C344E26632E}"/>
              </a:ext>
            </a:extLst>
          </p:cNvPr>
          <p:cNvSpPr/>
          <p:nvPr/>
        </p:nvSpPr>
        <p:spPr>
          <a:xfrm>
            <a:off x="3473970" y="4775076"/>
            <a:ext cx="895350" cy="615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CCF77-70E0-47EE-AEF7-FD007139B8A0}"/>
              </a:ext>
            </a:extLst>
          </p:cNvPr>
          <p:cNvSpPr/>
          <p:nvPr/>
        </p:nvSpPr>
        <p:spPr>
          <a:xfrm>
            <a:off x="3473970" y="3098493"/>
            <a:ext cx="895350" cy="392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4F929-F8F0-470F-8D24-FF95FDF29734}"/>
              </a:ext>
            </a:extLst>
          </p:cNvPr>
          <p:cNvSpPr/>
          <p:nvPr/>
        </p:nvSpPr>
        <p:spPr>
          <a:xfrm>
            <a:off x="3465092" y="395622"/>
            <a:ext cx="895350" cy="14332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6A5EE-01EE-4AB2-A84A-A14B56CBE1E8}"/>
              </a:ext>
            </a:extLst>
          </p:cNvPr>
          <p:cNvSpPr/>
          <p:nvPr/>
        </p:nvSpPr>
        <p:spPr>
          <a:xfrm>
            <a:off x="5481128" y="4987393"/>
            <a:ext cx="895350" cy="14889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201FB-C52A-4CAD-A308-362DB582FE31}"/>
              </a:ext>
            </a:extLst>
          </p:cNvPr>
          <p:cNvSpPr/>
          <p:nvPr/>
        </p:nvSpPr>
        <p:spPr>
          <a:xfrm>
            <a:off x="5481128" y="3767595"/>
            <a:ext cx="895350" cy="539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108D3-0332-4465-BE41-82F85981154F}"/>
              </a:ext>
            </a:extLst>
          </p:cNvPr>
          <p:cNvSpPr/>
          <p:nvPr/>
        </p:nvSpPr>
        <p:spPr>
          <a:xfrm>
            <a:off x="5476178" y="2435851"/>
            <a:ext cx="895350" cy="8952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802FE-5C32-4FCB-927E-20C42A8A7DFE}"/>
              </a:ext>
            </a:extLst>
          </p:cNvPr>
          <p:cNvSpPr/>
          <p:nvPr/>
        </p:nvSpPr>
        <p:spPr>
          <a:xfrm>
            <a:off x="5470581" y="944733"/>
            <a:ext cx="895350" cy="1458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4E99C-B3E4-48EB-BAE2-6388866ACC1F}"/>
              </a:ext>
            </a:extLst>
          </p:cNvPr>
          <p:cNvSpPr/>
          <p:nvPr/>
        </p:nvSpPr>
        <p:spPr>
          <a:xfrm>
            <a:off x="6903035" y="5024245"/>
            <a:ext cx="895350" cy="14520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69100-693A-4E7D-9871-86876039F40F}"/>
              </a:ext>
            </a:extLst>
          </p:cNvPr>
          <p:cNvSpPr/>
          <p:nvPr/>
        </p:nvSpPr>
        <p:spPr>
          <a:xfrm>
            <a:off x="6903035" y="3839213"/>
            <a:ext cx="895350" cy="11481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2B8A1E-A49A-4139-B7C7-864EF1E0B39A}"/>
              </a:ext>
            </a:extLst>
          </p:cNvPr>
          <p:cNvSpPr/>
          <p:nvPr/>
        </p:nvSpPr>
        <p:spPr>
          <a:xfrm>
            <a:off x="6903035" y="511433"/>
            <a:ext cx="895350" cy="32878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A7DD59-4E22-4EA3-AA40-085BA78435E7}"/>
              </a:ext>
            </a:extLst>
          </p:cNvPr>
          <p:cNvSpPr txBox="1"/>
          <p:nvPr/>
        </p:nvSpPr>
        <p:spPr>
          <a:xfrm>
            <a:off x="1467156" y="6119900"/>
            <a:ext cx="277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Excédent antérieur reporté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A5E8E5E-49E7-4411-BCAF-2751158D0C34}"/>
              </a:ext>
            </a:extLst>
          </p:cNvPr>
          <p:cNvSpPr txBox="1"/>
          <p:nvPr/>
        </p:nvSpPr>
        <p:spPr>
          <a:xfrm>
            <a:off x="1821694" y="471195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Dotations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C8834E-D7C7-4C58-8455-890C8E378271}"/>
              </a:ext>
            </a:extLst>
          </p:cNvPr>
          <p:cNvSpPr txBox="1"/>
          <p:nvPr/>
        </p:nvSpPr>
        <p:spPr>
          <a:xfrm>
            <a:off x="1920005" y="3605328"/>
            <a:ext cx="9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Impôts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2E9166E-E4C6-45F1-BFD9-F15743582A9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360442" y="1112269"/>
            <a:ext cx="1120686" cy="4619577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1073F7D-E87A-402C-82E2-942ED38FDB29}"/>
              </a:ext>
            </a:extLst>
          </p:cNvPr>
          <p:cNvSpPr txBox="1"/>
          <p:nvPr/>
        </p:nvSpPr>
        <p:spPr>
          <a:xfrm>
            <a:off x="1557593" y="686361"/>
            <a:ext cx="1646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des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35FD37A-0829-45E2-824A-6822B13C9709}"/>
              </a:ext>
            </a:extLst>
          </p:cNvPr>
          <p:cNvSpPr txBox="1"/>
          <p:nvPr/>
        </p:nvSpPr>
        <p:spPr>
          <a:xfrm>
            <a:off x="3313278" y="5683598"/>
            <a:ext cx="123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Charges générales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DCA0D4-77DC-45F4-B4B8-D05E405D07C4}"/>
              </a:ext>
            </a:extLst>
          </p:cNvPr>
          <p:cNvSpPr txBox="1"/>
          <p:nvPr/>
        </p:nvSpPr>
        <p:spPr>
          <a:xfrm>
            <a:off x="3338634" y="4893770"/>
            <a:ext cx="115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Salaires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F0D5B-2561-4F32-A485-0EC5C75B8630}"/>
              </a:ext>
            </a:extLst>
          </p:cNvPr>
          <p:cNvSpPr/>
          <p:nvPr/>
        </p:nvSpPr>
        <p:spPr>
          <a:xfrm>
            <a:off x="3473970" y="3540848"/>
            <a:ext cx="895350" cy="820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D92695-9EA9-4F6A-B98C-E800E72FA96D}"/>
              </a:ext>
            </a:extLst>
          </p:cNvPr>
          <p:cNvSpPr txBox="1"/>
          <p:nvPr/>
        </p:nvSpPr>
        <p:spPr>
          <a:xfrm>
            <a:off x="3342752" y="3632578"/>
            <a:ext cx="11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Autres charges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4CC469-BBB0-4692-B4B6-886D41EAACB8}"/>
              </a:ext>
            </a:extLst>
          </p:cNvPr>
          <p:cNvSpPr/>
          <p:nvPr/>
        </p:nvSpPr>
        <p:spPr>
          <a:xfrm>
            <a:off x="3466199" y="2438694"/>
            <a:ext cx="895350" cy="62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EB6114A-16D5-4817-96AD-0F3BC547F595}"/>
              </a:ext>
            </a:extLst>
          </p:cNvPr>
          <p:cNvSpPr txBox="1"/>
          <p:nvPr/>
        </p:nvSpPr>
        <p:spPr>
          <a:xfrm>
            <a:off x="3485258" y="3110792"/>
            <a:ext cx="95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Intérêts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AF40434-776D-493E-967E-F3D6BC4285BF}"/>
              </a:ext>
            </a:extLst>
          </p:cNvPr>
          <p:cNvSpPr txBox="1"/>
          <p:nvPr/>
        </p:nvSpPr>
        <p:spPr>
          <a:xfrm>
            <a:off x="3371051" y="2423593"/>
            <a:ext cx="11128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Charges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excep</a:t>
            </a:r>
            <a:r>
              <a:rPr lang="fr-FR" sz="1600" b="1" dirty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C1ADAA-4C4C-42D9-ACA2-80AC4DDA24FB}"/>
              </a:ext>
            </a:extLst>
          </p:cNvPr>
          <p:cNvSpPr txBox="1"/>
          <p:nvPr/>
        </p:nvSpPr>
        <p:spPr>
          <a:xfrm>
            <a:off x="2987698" y="489237"/>
            <a:ext cx="1853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Virement prévisionnel à la section d’investissement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23EBE5-9EF0-48E1-9ACD-86CD05F926A0}"/>
              </a:ext>
            </a:extLst>
          </p:cNvPr>
          <p:cNvSpPr/>
          <p:nvPr/>
        </p:nvSpPr>
        <p:spPr>
          <a:xfrm>
            <a:off x="1927776" y="5402607"/>
            <a:ext cx="895350" cy="48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CB40C3-4742-4413-AB95-91C6109DFDE8}"/>
              </a:ext>
            </a:extLst>
          </p:cNvPr>
          <p:cNvSpPr txBox="1"/>
          <p:nvPr/>
        </p:nvSpPr>
        <p:spPr>
          <a:xfrm>
            <a:off x="1798385" y="5389524"/>
            <a:ext cx="11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Rbt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ass</a:t>
            </a:r>
            <a:r>
              <a:rPr lang="fr-FR" sz="1400" dirty="0">
                <a:solidFill>
                  <a:schemeClr val="bg1"/>
                </a:solidFill>
              </a:rPr>
              <a:t> personnel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825A10A-83ED-4AB7-A8E7-3F0EABE76CD0}"/>
              </a:ext>
            </a:extLst>
          </p:cNvPr>
          <p:cNvSpPr txBox="1"/>
          <p:nvPr/>
        </p:nvSpPr>
        <p:spPr>
          <a:xfrm>
            <a:off x="5505447" y="3870340"/>
            <a:ext cx="10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FCTVA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2427C6-19F6-44F8-8234-E5A7109261B5}"/>
              </a:ext>
            </a:extLst>
          </p:cNvPr>
          <p:cNvSpPr txBox="1"/>
          <p:nvPr/>
        </p:nvSpPr>
        <p:spPr>
          <a:xfrm rot="16200000">
            <a:off x="5399048" y="2709636"/>
            <a:ext cx="983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Taxe 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8A0F9C2-B538-4B82-9F55-D97A94FC3699}"/>
              </a:ext>
            </a:extLst>
          </p:cNvPr>
          <p:cNvSpPr txBox="1"/>
          <p:nvPr/>
        </p:nvSpPr>
        <p:spPr>
          <a:xfrm rot="16200000">
            <a:off x="5133084" y="1419924"/>
            <a:ext cx="148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Subventions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F6BB9B4-3B94-44F6-8484-0DB3B9D49111}"/>
              </a:ext>
            </a:extLst>
          </p:cNvPr>
          <p:cNvSpPr txBox="1"/>
          <p:nvPr/>
        </p:nvSpPr>
        <p:spPr>
          <a:xfrm>
            <a:off x="6240067" y="5574107"/>
            <a:ext cx="228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Déficit d’investissement reporté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A9E0C1E-13AB-4ECF-99A7-C9C28E14AB20}"/>
              </a:ext>
            </a:extLst>
          </p:cNvPr>
          <p:cNvSpPr txBox="1"/>
          <p:nvPr/>
        </p:nvSpPr>
        <p:spPr>
          <a:xfrm>
            <a:off x="6786418" y="3995575"/>
            <a:ext cx="11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Capital des emprunts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2280E9F-F77D-475A-9E46-DFAD3206E1B5}"/>
              </a:ext>
            </a:extLst>
          </p:cNvPr>
          <p:cNvSpPr txBox="1"/>
          <p:nvPr/>
        </p:nvSpPr>
        <p:spPr>
          <a:xfrm rot="16200000">
            <a:off x="5712242" y="1821107"/>
            <a:ext cx="331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Opérations d’investissement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Dont les RAR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DA4B7-66D9-4820-A764-BFABDD92C69E}"/>
              </a:ext>
            </a:extLst>
          </p:cNvPr>
          <p:cNvSpPr/>
          <p:nvPr/>
        </p:nvSpPr>
        <p:spPr>
          <a:xfrm>
            <a:off x="8617352" y="1809916"/>
            <a:ext cx="967665" cy="42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1D66A9-6DE5-485C-B688-15772B8AC4F9}"/>
              </a:ext>
            </a:extLst>
          </p:cNvPr>
          <p:cNvSpPr/>
          <p:nvPr/>
        </p:nvSpPr>
        <p:spPr>
          <a:xfrm>
            <a:off x="8617352" y="2393031"/>
            <a:ext cx="967665" cy="420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EE4EE7-9C43-4DFC-99C3-98AFD9124611}"/>
              </a:ext>
            </a:extLst>
          </p:cNvPr>
          <p:cNvSpPr txBox="1"/>
          <p:nvPr/>
        </p:nvSpPr>
        <p:spPr>
          <a:xfrm>
            <a:off x="9718182" y="1855045"/>
            <a:ext cx="20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Fonctionnement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A1D3E4B-27B4-4F39-AFD1-16E722875BD9}"/>
              </a:ext>
            </a:extLst>
          </p:cNvPr>
          <p:cNvSpPr txBox="1"/>
          <p:nvPr/>
        </p:nvSpPr>
        <p:spPr>
          <a:xfrm>
            <a:off x="9712449" y="2444042"/>
            <a:ext cx="20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Investissement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2FDA4D-C7E8-4768-8563-156E2A0249F3}"/>
              </a:ext>
            </a:extLst>
          </p:cNvPr>
          <p:cNvSpPr txBox="1"/>
          <p:nvPr/>
        </p:nvSpPr>
        <p:spPr>
          <a:xfrm>
            <a:off x="8466430" y="910677"/>
            <a:ext cx="331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 budget se divise en deux sections distinctes :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A5C4414-BE34-4C85-A8B3-86444731CFAC}"/>
              </a:ext>
            </a:extLst>
          </p:cNvPr>
          <p:cNvSpPr txBox="1"/>
          <p:nvPr/>
        </p:nvSpPr>
        <p:spPr>
          <a:xfrm>
            <a:off x="8558352" y="3094864"/>
            <a:ext cx="291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Chaque section se divise en chapitres.</a:t>
            </a:r>
          </a:p>
        </p:txBody>
      </p:sp>
      <p:sp>
        <p:nvSpPr>
          <p:cNvPr id="51" name="Espace réservé de la date 50">
            <a:extLst>
              <a:ext uri="{FF2B5EF4-FFF2-40B4-BE49-F238E27FC236}">
                <a16:creationId xmlns:a16="http://schemas.microsoft.com/office/drawing/2014/main" id="{83DF32CE-8900-4B6B-A8F9-CA9F213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2682" y="6548853"/>
            <a:ext cx="2743200" cy="365125"/>
          </a:xfrm>
        </p:spPr>
        <p:txBody>
          <a:bodyPr/>
          <a:lstStyle/>
          <a:p>
            <a:fld id="{8C2E4222-B049-4A6E-9452-EAEFA6921DD3}" type="datetime1">
              <a:rPr lang="fr-FR" smtClean="0"/>
              <a:t>04/04/2023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A69158D7-E45F-4352-A55D-CA35ECF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630" y="6549370"/>
            <a:ext cx="4114800" cy="365125"/>
          </a:xfrm>
        </p:spPr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52" name="Espace réservé du numéro de diapositive 59">
            <a:extLst>
              <a:ext uri="{FF2B5EF4-FFF2-40B4-BE49-F238E27FC236}">
                <a16:creationId xmlns:a16="http://schemas.microsoft.com/office/drawing/2014/main" id="{C787DD5E-F2F8-4A28-81D4-051A03C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4</a:t>
            </a:fld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CBBC6E-AFFF-4143-BEAB-766A574B3D86}"/>
              </a:ext>
            </a:extLst>
          </p:cNvPr>
          <p:cNvSpPr/>
          <p:nvPr/>
        </p:nvSpPr>
        <p:spPr>
          <a:xfrm>
            <a:off x="1928189" y="1925916"/>
            <a:ext cx="895350" cy="128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692A569-5D4F-4E86-97D1-61903C4A89BF}"/>
              </a:ext>
            </a:extLst>
          </p:cNvPr>
          <p:cNvSpPr txBox="1"/>
          <p:nvPr/>
        </p:nvSpPr>
        <p:spPr>
          <a:xfrm>
            <a:off x="1530892" y="2017602"/>
            <a:ext cx="1646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Autres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produits gestion courante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E84C1E-D725-4A3B-AEA2-D65557762820}"/>
              </a:ext>
            </a:extLst>
          </p:cNvPr>
          <p:cNvSpPr/>
          <p:nvPr/>
        </p:nvSpPr>
        <p:spPr>
          <a:xfrm>
            <a:off x="3479803" y="4400183"/>
            <a:ext cx="895350" cy="32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F288AAE-50AF-4F1A-ABA3-BA665FB6DDED}"/>
              </a:ext>
            </a:extLst>
          </p:cNvPr>
          <p:cNvSpPr txBox="1"/>
          <p:nvPr/>
        </p:nvSpPr>
        <p:spPr>
          <a:xfrm>
            <a:off x="3357868" y="437537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Imprévus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C2FEC2-E19C-4C47-9F7A-5FABBA0F028B}"/>
              </a:ext>
            </a:extLst>
          </p:cNvPr>
          <p:cNvSpPr/>
          <p:nvPr/>
        </p:nvSpPr>
        <p:spPr>
          <a:xfrm>
            <a:off x="3469450" y="1866320"/>
            <a:ext cx="895350" cy="52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311BFED-A657-4E02-AC33-BCDF28C684FC}"/>
              </a:ext>
            </a:extLst>
          </p:cNvPr>
          <p:cNvSpPr txBox="1"/>
          <p:nvPr/>
        </p:nvSpPr>
        <p:spPr>
          <a:xfrm>
            <a:off x="3334114" y="1935319"/>
            <a:ext cx="115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Amort.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16509D-6009-4960-8180-5972D93AEF73}"/>
              </a:ext>
            </a:extLst>
          </p:cNvPr>
          <p:cNvSpPr/>
          <p:nvPr/>
        </p:nvSpPr>
        <p:spPr>
          <a:xfrm>
            <a:off x="5474573" y="3359033"/>
            <a:ext cx="898689" cy="3735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Ventes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004454-2D44-4D7D-8342-9260BB7988AB}"/>
              </a:ext>
            </a:extLst>
          </p:cNvPr>
          <p:cNvSpPr/>
          <p:nvPr/>
        </p:nvSpPr>
        <p:spPr>
          <a:xfrm>
            <a:off x="5475294" y="489238"/>
            <a:ext cx="898690" cy="4214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Emprunt</a:t>
            </a:r>
          </a:p>
        </p:txBody>
      </p:sp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D34C1DBD-26D6-4135-9CE9-093994698663}"/>
              </a:ext>
            </a:extLst>
          </p:cNvPr>
          <p:cNvSpPr/>
          <p:nvPr/>
        </p:nvSpPr>
        <p:spPr>
          <a:xfrm rot="14916670">
            <a:off x="1870331" y="5510236"/>
            <a:ext cx="1050638" cy="1491124"/>
          </a:xfrm>
          <a:prstGeom prst="wedgeEllipseCallout">
            <a:avLst>
              <a:gd name="adj1" fmla="val -133035"/>
              <a:gd name="adj2" fmla="val 49077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Bulle narrative : ronde 56">
            <a:extLst>
              <a:ext uri="{FF2B5EF4-FFF2-40B4-BE49-F238E27FC236}">
                <a16:creationId xmlns:a16="http://schemas.microsoft.com/office/drawing/2014/main" id="{C4F7059D-18B3-44C8-AA97-327C3B3084F4}"/>
              </a:ext>
            </a:extLst>
          </p:cNvPr>
          <p:cNvSpPr/>
          <p:nvPr/>
        </p:nvSpPr>
        <p:spPr>
          <a:xfrm rot="14916670">
            <a:off x="6694274" y="5198738"/>
            <a:ext cx="1050638" cy="1442766"/>
          </a:xfrm>
          <a:prstGeom prst="wedgeEllipseCallout">
            <a:avLst>
              <a:gd name="adj1" fmla="val 5496"/>
              <a:gd name="adj2" fmla="val 180423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66FFA3C-EAF8-4C4E-9C73-8E4642FE0C0D}"/>
              </a:ext>
            </a:extLst>
          </p:cNvPr>
          <p:cNvSpPr txBox="1"/>
          <p:nvPr/>
        </p:nvSpPr>
        <p:spPr>
          <a:xfrm>
            <a:off x="9827567" y="4108940"/>
            <a:ext cx="2065313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Déterminés à la clôture de l’exercice N-1 pour une affectation au budget de l’année N</a:t>
            </a:r>
          </a:p>
          <a:p>
            <a:pPr algn="ctr"/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 </a:t>
            </a:r>
            <a:r>
              <a:rPr lang="fr-FR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Délibération d’affectation du résultat</a:t>
            </a:r>
            <a:endParaRPr lang="fr-FR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9D7D77-4CBE-4785-93E3-3064488AB55B}"/>
              </a:ext>
            </a:extLst>
          </p:cNvPr>
          <p:cNvSpPr/>
          <p:nvPr/>
        </p:nvSpPr>
        <p:spPr>
          <a:xfrm>
            <a:off x="5475294" y="4340288"/>
            <a:ext cx="898690" cy="615867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Excédent </a:t>
            </a:r>
          </a:p>
          <a:p>
            <a:pPr algn="ctr"/>
            <a:r>
              <a:rPr lang="fr-FR" sz="1200" b="1" dirty="0" err="1"/>
              <a:t>fonctiomt</a:t>
            </a:r>
            <a:endParaRPr lang="fr-FR" sz="1200" b="1" dirty="0"/>
          </a:p>
        </p:txBody>
      </p:sp>
      <p:sp>
        <p:nvSpPr>
          <p:cNvPr id="63" name="Bulle narrative : ronde 62">
            <a:extLst>
              <a:ext uri="{FF2B5EF4-FFF2-40B4-BE49-F238E27FC236}">
                <a16:creationId xmlns:a16="http://schemas.microsoft.com/office/drawing/2014/main" id="{EF825CF7-EF64-42C4-9514-780167420C16}"/>
              </a:ext>
            </a:extLst>
          </p:cNvPr>
          <p:cNvSpPr/>
          <p:nvPr/>
        </p:nvSpPr>
        <p:spPr>
          <a:xfrm rot="16200000">
            <a:off x="5414575" y="3962907"/>
            <a:ext cx="1050638" cy="1522659"/>
          </a:xfrm>
          <a:prstGeom prst="wedgeEllipseCallout">
            <a:avLst>
              <a:gd name="adj1" fmla="val -13844"/>
              <a:gd name="adj2" fmla="val 24659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6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6" grpId="0" animBg="1"/>
      <p:bldP spid="37" grpId="0"/>
      <p:bldP spid="44" grpId="0"/>
      <p:bldP spid="45" grpId="0"/>
      <p:bldP spid="38" grpId="0"/>
      <p:bldP spid="43" grpId="0"/>
      <p:bldP spid="47" grpId="0"/>
      <p:bldP spid="49" grpId="0"/>
      <p:bldP spid="53" grpId="0" animBg="1"/>
      <p:bldP spid="54" grpId="0"/>
      <p:bldP spid="55" grpId="0" animBg="1"/>
      <p:bldP spid="56" grpId="0"/>
      <p:bldP spid="59" grpId="0" animBg="1"/>
      <p:bldP spid="60" grpId="0"/>
      <p:bldP spid="61" grpId="0" animBg="1"/>
      <p:bldP spid="62" grpId="0" animBg="1"/>
      <p:bldP spid="2" grpId="0" animBg="1"/>
      <p:bldP spid="57" grpId="0" animBg="1"/>
      <p:bldP spid="35" grpId="0" animBg="1"/>
      <p:bldP spid="58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A7CAA-76AB-4730-B67E-F9F8A4DC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fr-FR" b="1" dirty="0"/>
              <a:t>Commune de Rully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A7EA9-D437-4994-865D-C5E2F40B1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4800" b="1" u="sng" dirty="0"/>
              <a:t>PARTIE 2: Comptes administratifs, comptes de gestion et affectation de résultats 2022</a:t>
            </a:r>
            <a:endParaRPr lang="fr-FR" sz="5000" b="1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3E048-F946-4223-9E86-43352648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fr-FR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r-FR" sz="19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39C72-CCEF-4EBF-B834-0909188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062" y="6135808"/>
            <a:ext cx="68361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budget 2023 - Commune de Rully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C9957-5D5B-4828-B6D9-C090CCD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A8F617-FE74-426A-83BA-BA2403B0EA75}" type="datetime1">
              <a:rPr lang="fr-FR" smtClean="0"/>
              <a:t>04/04/2023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8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606430-B6DA-4F82-BE6D-E19DDD11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11" y="724448"/>
            <a:ext cx="8915400" cy="49838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000" dirty="0"/>
              <a:t>Les dépenses et les recettes d’un budget sont retracées dans deux documents : </a:t>
            </a:r>
          </a:p>
          <a:p>
            <a:r>
              <a:rPr lang="fr-FR" sz="2000" dirty="0"/>
              <a:t>Le compte administratif, dressé par le Maire</a:t>
            </a:r>
          </a:p>
          <a:p>
            <a:r>
              <a:rPr lang="fr-FR" sz="2000" dirty="0"/>
              <a:t>Le compte de gestion, dressé par le Comptable public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b="1" dirty="0"/>
              <a:t>Ces deux documents doivent être approuvés par le conseil municipal 	avant le vote du budget primitif = clôture des comptes</a:t>
            </a:r>
            <a:r>
              <a:rPr lang="fr-FR" sz="2000" dirty="0"/>
              <a:t>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De ces deux documents se dégagent les résultats de n-1 qui doivent être repris au budget n = affectation des résultats. 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i="1" dirty="0"/>
              <a:t>Le compte administratif et le compte de gestion doivent être identiques au centime, afin de pouvoir les approuver.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DEED6-2B33-4C5B-BA8C-968A2B4B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AD94-2FCB-4D22-B37C-1DA5D4A3A4EF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EC579-3548-48BD-B7C4-47617213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budget 2023 -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2E49A-41A3-4E8A-93BD-F25369A5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1482-2085-4328-8EA3-D0222C7D5750}"/>
              </a:ext>
            </a:extLst>
          </p:cNvPr>
          <p:cNvSpPr/>
          <p:nvPr/>
        </p:nvSpPr>
        <p:spPr>
          <a:xfrm>
            <a:off x="1941511" y="2513490"/>
            <a:ext cx="8479970" cy="818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5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2E49A-41A3-4E8A-93BD-F25369A5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EC579-3548-48BD-B7C4-47617213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35096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Présentation budget 2023 - Commune de Rully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DEED6-2B33-4C5B-BA8C-968A2B4B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34559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9CC2DF-ED04-4EFA-AC78-2A89C2AB2A50}" type="datetime1">
              <a:rPr lang="fr-FR" smtClean="0"/>
              <a:t>04/04/2023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38F02D-0492-4EDE-8026-7EFE768993DC}"/>
              </a:ext>
            </a:extLst>
          </p:cNvPr>
          <p:cNvSpPr txBox="1"/>
          <p:nvPr/>
        </p:nvSpPr>
        <p:spPr>
          <a:xfrm>
            <a:off x="2984598" y="868029"/>
            <a:ext cx="832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accent2"/>
                </a:solidFill>
              </a:rPr>
              <a:t>Résultats compte administratif 2022 – recettes de fonctionnement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AB5E1E-1434-044C-A150-715812CF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44" y="1394910"/>
            <a:ext cx="8184637" cy="421491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4F81B47-805F-438B-ADBC-160CD0D485C4}"/>
              </a:ext>
            </a:extLst>
          </p:cNvPr>
          <p:cNvSpPr/>
          <p:nvPr/>
        </p:nvSpPr>
        <p:spPr>
          <a:xfrm>
            <a:off x="9427702" y="5263247"/>
            <a:ext cx="1507051" cy="414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2BAD1B-FB21-CB0C-2718-E133906CA4F3}"/>
              </a:ext>
            </a:extLst>
          </p:cNvPr>
          <p:cNvSpPr txBox="1"/>
          <p:nvPr/>
        </p:nvSpPr>
        <p:spPr>
          <a:xfrm>
            <a:off x="3056844" y="5677462"/>
            <a:ext cx="595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RAS / conforme aux prévisions de </a:t>
            </a:r>
          </a:p>
        </p:txBody>
      </p:sp>
    </p:spTree>
    <p:extLst>
      <p:ext uri="{BB962C8B-B14F-4D97-AF65-F5344CB8AC3E}">
        <p14:creationId xmlns:p14="http://schemas.microsoft.com/office/powerpoint/2010/main" val="151391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2E49A-41A3-4E8A-93BD-F25369A5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960CD-5F74-4EF5-BF77-2732CB6B9FCE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EC579-3548-48BD-B7C4-47617213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35096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Présentation budget 2023 - Commune de Rully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DEED6-2B33-4C5B-BA8C-968A2B4B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34559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18288FF-3A6B-47AA-87F7-120B7C019D12}" type="datetime1">
              <a:rPr lang="fr-FR" smtClean="0"/>
              <a:t>04/04/2023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38F02D-0492-4EDE-8026-7EFE768993DC}"/>
              </a:ext>
            </a:extLst>
          </p:cNvPr>
          <p:cNvSpPr txBox="1"/>
          <p:nvPr/>
        </p:nvSpPr>
        <p:spPr>
          <a:xfrm>
            <a:off x="2984598" y="714375"/>
            <a:ext cx="832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accent2"/>
                </a:solidFill>
              </a:rPr>
              <a:t>Résultats compte administratif 2022 – dépenses de fonctionnement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D621D2-3AFD-0028-411A-34A95680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28" y="1442273"/>
            <a:ext cx="7986359" cy="442041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4F81B47-805F-438B-ADBC-160CD0D485C4}"/>
              </a:ext>
            </a:extLst>
          </p:cNvPr>
          <p:cNvSpPr/>
          <p:nvPr/>
        </p:nvSpPr>
        <p:spPr>
          <a:xfrm>
            <a:off x="9455685" y="5527423"/>
            <a:ext cx="1507051" cy="4142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20BF7-CE1B-8AAE-7916-E8CEBB08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CONSTAT</a:t>
            </a:r>
            <a:r>
              <a:rPr lang="fr-FR" dirty="0"/>
              <a:t>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10F7C8-CAB0-292A-7893-C8B13A75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Une augmentation au chapitre 11 des dépenses générales</a:t>
            </a:r>
            <a:r>
              <a:rPr lang="fr-FR" dirty="0"/>
              <a:t> ; 269 000€ en 2021 → 308 000€ en 2022 soit +15%. </a:t>
            </a:r>
          </a:p>
          <a:p>
            <a:r>
              <a:rPr lang="fr-FR" u="sng" dirty="0"/>
              <a:t>Postes marquants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•	+65% sur le gaz </a:t>
            </a:r>
          </a:p>
          <a:p>
            <a:pPr marL="0" indent="0">
              <a:buNone/>
            </a:pPr>
            <a:r>
              <a:rPr lang="fr-FR" dirty="0"/>
              <a:t>•	+ 100% sur le carburant</a:t>
            </a:r>
          </a:p>
          <a:p>
            <a:pPr marL="0" indent="0">
              <a:buNone/>
            </a:pPr>
            <a:r>
              <a:rPr lang="fr-FR" dirty="0"/>
              <a:t>•	+ 400% sur Fêtes et Cérémonies </a:t>
            </a:r>
            <a:r>
              <a:rPr lang="fr-FR" i="1" dirty="0"/>
              <a:t>(reprise des activités post covid + 200 ans du crémant)</a:t>
            </a:r>
          </a:p>
          <a:p>
            <a:r>
              <a:rPr lang="fr-FR" dirty="0">
                <a:highlight>
                  <a:srgbClr val="FFFF00"/>
                </a:highlight>
              </a:rPr>
              <a:t>Une augmentation au chapitre 12 des dépenses de personnel </a:t>
            </a:r>
            <a:r>
              <a:rPr lang="fr-FR" dirty="0"/>
              <a:t>; 513 000€ en 2021 → 545 000€ en 2022 soit +7% : régularisation de situation administrative + deux revalorisation du SMIC + revalorisation du point d’indice de la fonction publique.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8E40A-623D-24DE-DA87-857CA780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06F-07C3-4F41-9140-7DF54531DCDD}" type="datetime1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3922B2-42A7-A13E-5351-BFC1502F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budget 2022 - Commune de Rully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C1F25-F603-4AC6-C21E-AA86AE01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0CD-5F74-4EF5-BF77-2732CB6B9F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3301</TotalTime>
  <Words>1114</Words>
  <Application>Microsoft Office PowerPoint</Application>
  <PresentationFormat>Grand écran</PresentationFormat>
  <Paragraphs>261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Brin</vt:lpstr>
      <vt:lpstr>COMPTES ADMINISTRATIFS 2022 BUDGETS PRIMITIFS 2023</vt:lpstr>
      <vt:lpstr>PARTIE 1: Décomposition générale d’un budget communal</vt:lpstr>
      <vt:lpstr>Présentation PowerPoint</vt:lpstr>
      <vt:lpstr>Présentation PowerPoint</vt:lpstr>
      <vt:lpstr>PARTIE 2: Comptes administratifs, comptes de gestion et affectation de résultats 2022</vt:lpstr>
      <vt:lpstr>Présentation PowerPoint</vt:lpstr>
      <vt:lpstr>Présentation PowerPoint</vt:lpstr>
      <vt:lpstr>Présentation PowerPoint</vt:lpstr>
      <vt:lpstr>CONSTAT : </vt:lpstr>
      <vt:lpstr>Présentation PowerPoint</vt:lpstr>
      <vt:lpstr>Présentation PowerPoint</vt:lpstr>
      <vt:lpstr>Présentation PowerPoint</vt:lpstr>
      <vt:lpstr>RAPPEL</vt:lpstr>
      <vt:lpstr>Présentation PowerPoint</vt:lpstr>
      <vt:lpstr>Présentation PowerPoint</vt:lpstr>
      <vt:lpstr>PARTIE 3: Prévisions financières 2023</vt:lpstr>
      <vt:lpstr>Présentation PowerPoint</vt:lpstr>
      <vt:lpstr>Graphique de synthèse</vt:lpstr>
      <vt:lpstr>Présentation PowerPoint</vt:lpstr>
      <vt:lpstr>Graphique de synthèse</vt:lpstr>
      <vt:lpstr>Présentation PowerPoint</vt:lpstr>
      <vt:lpstr>Présentation PowerPoint</vt:lpstr>
      <vt:lpstr>PARTIE 4: Présentation des investissements de la Commune pour 2023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Mairie Rully</dc:creator>
  <cp:lastModifiedBy>Secrétariat Général</cp:lastModifiedBy>
  <cp:revision>114</cp:revision>
  <cp:lastPrinted>2023-03-31T09:02:31Z</cp:lastPrinted>
  <dcterms:created xsi:type="dcterms:W3CDTF">2021-02-05T08:32:51Z</dcterms:created>
  <dcterms:modified xsi:type="dcterms:W3CDTF">2023-04-04T08:43:33Z</dcterms:modified>
</cp:coreProperties>
</file>